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1"/>
  </p:notesMasterIdLst>
  <p:sldIdLst>
    <p:sldId id="256" r:id="rId2"/>
    <p:sldId id="274" r:id="rId3"/>
    <p:sldId id="275" r:id="rId4"/>
    <p:sldId id="276" r:id="rId5"/>
    <p:sldId id="277" r:id="rId6"/>
    <p:sldId id="278" r:id="rId7"/>
    <p:sldId id="279" r:id="rId8"/>
    <p:sldId id="970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300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323" r:id="rId45"/>
    <p:sldId id="335" r:id="rId46"/>
    <p:sldId id="336" r:id="rId47"/>
    <p:sldId id="337" r:id="rId48"/>
    <p:sldId id="338" r:id="rId49"/>
    <p:sldId id="339" r:id="rId50"/>
    <p:sldId id="340" r:id="rId51"/>
    <p:sldId id="341" r:id="rId52"/>
    <p:sldId id="356" r:id="rId53"/>
    <p:sldId id="357" r:id="rId54"/>
    <p:sldId id="358" r:id="rId55"/>
    <p:sldId id="359" r:id="rId56"/>
    <p:sldId id="360" r:id="rId57"/>
    <p:sldId id="361" r:id="rId58"/>
    <p:sldId id="368" r:id="rId59"/>
    <p:sldId id="369" r:id="rId60"/>
    <p:sldId id="370" r:id="rId61"/>
    <p:sldId id="371" r:id="rId62"/>
    <p:sldId id="372" r:id="rId63"/>
    <p:sldId id="373" r:id="rId64"/>
    <p:sldId id="390" r:id="rId65"/>
    <p:sldId id="404" r:id="rId66"/>
    <p:sldId id="405" r:id="rId67"/>
    <p:sldId id="406" r:id="rId68"/>
    <p:sldId id="407" r:id="rId69"/>
    <p:sldId id="408" r:id="rId70"/>
    <p:sldId id="409" r:id="rId71"/>
    <p:sldId id="410" r:id="rId72"/>
    <p:sldId id="411" r:id="rId73"/>
    <p:sldId id="412" r:id="rId74"/>
    <p:sldId id="413" r:id="rId75"/>
    <p:sldId id="969" r:id="rId76"/>
    <p:sldId id="876" r:id="rId77"/>
    <p:sldId id="877" r:id="rId78"/>
    <p:sldId id="878" r:id="rId79"/>
    <p:sldId id="879" r:id="rId80"/>
    <p:sldId id="880" r:id="rId81"/>
    <p:sldId id="881" r:id="rId82"/>
    <p:sldId id="882" r:id="rId83"/>
    <p:sldId id="883" r:id="rId84"/>
    <p:sldId id="884" r:id="rId85"/>
    <p:sldId id="885" r:id="rId86"/>
    <p:sldId id="886" r:id="rId87"/>
    <p:sldId id="887" r:id="rId88"/>
    <p:sldId id="888" r:id="rId89"/>
    <p:sldId id="911" r:id="rId90"/>
  </p:sldIdLst>
  <p:sldSz cx="9144000" cy="6858000" type="screen4x3"/>
  <p:notesSz cx="9144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12">
          <p15:clr>
            <a:srgbClr val="A4A3A4"/>
          </p15:clr>
        </p15:guide>
        <p15:guide id="2" pos="216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1374" y="72"/>
      </p:cViewPr>
      <p:guideLst>
        <p:guide orient="horz" pos="2912"/>
        <p:guide pos="216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6905979" y="0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0B395-2DD1-4E0C-AD7F-C33E717CE14B}" type="datetimeFigureOut">
              <a:rPr lang="pt-BR" smtClean="0"/>
              <a:t>06/11/2019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552950" y="642938"/>
            <a:ext cx="3086100" cy="1735931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1219200" y="2475309"/>
            <a:ext cx="9753600" cy="202525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4885432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6905979" y="4885432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66332-D461-43D9-A1C1-8FF0295CCEC5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pt-BR" altLang="en-US"/>
              <a:t>Encerramento do primeiro dia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pt-BR" altLang="en-US"/>
              <a:t>Subir String e encerrar segundo dia.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pt-BR" altLang="en-US"/>
              <a:t>Começar 3 dia - Funções, Listas, Tuplas, Dicionários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pt-BR" altLang="en-US"/>
              <a:t>Depois de Funcões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>
          <a:xfrm>
            <a:off x="4938713" y="642938"/>
            <a:ext cx="2314575" cy="1736725"/>
          </a:xfrm>
        </p:spPr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pt-B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>
          <a:xfrm>
            <a:off x="4938713" y="642938"/>
            <a:ext cx="2314575" cy="1736725"/>
          </a:xfrm>
        </p:spPr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pt-B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34.png"/><Relationship Id="rId4" Type="http://schemas.openxmlformats.org/officeDocument/2006/relationships/image" Target="../media/image17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6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39.png"/><Relationship Id="rId5" Type="http://schemas.openxmlformats.org/officeDocument/2006/relationships/image" Target="../media/image18.png"/><Relationship Id="rId10" Type="http://schemas.openxmlformats.org/officeDocument/2006/relationships/image" Target="../media/image38.png"/><Relationship Id="rId4" Type="http://schemas.openxmlformats.org/officeDocument/2006/relationships/image" Target="../media/image17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6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image" Target="../media/image1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46.png"/><Relationship Id="rId5" Type="http://schemas.openxmlformats.org/officeDocument/2006/relationships/image" Target="../media/image18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image" Target="../media/image17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hyperlink" Target="https://code.visualstudio.com/download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56.png"/><Relationship Id="rId17" Type="http://schemas.openxmlformats.org/officeDocument/2006/relationships/image" Target="../media/image59.png"/><Relationship Id="rId2" Type="http://schemas.openxmlformats.org/officeDocument/2006/relationships/image" Target="../media/image1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hyperlink" Target="https://notepad-plus-plus.org/download/v7.5.4.html" TargetMode="External"/><Relationship Id="rId5" Type="http://schemas.openxmlformats.org/officeDocument/2006/relationships/image" Target="../media/image18.png"/><Relationship Id="rId15" Type="http://schemas.openxmlformats.org/officeDocument/2006/relationships/hyperlink" Target="https://www.jetbrains.com/pycharm/download/#section=windows" TargetMode="External"/><Relationship Id="rId10" Type="http://schemas.openxmlformats.org/officeDocument/2006/relationships/image" Target="../media/image55.png"/><Relationship Id="rId4" Type="http://schemas.openxmlformats.org/officeDocument/2006/relationships/image" Target="../media/image17.png"/><Relationship Id="rId9" Type="http://schemas.openxmlformats.org/officeDocument/2006/relationships/hyperlink" Target="https://www.python.org/downloads/" TargetMode="External"/><Relationship Id="rId1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hyperlink" Target="http://www.oreilly.com/programming/free/files/python-in-education.pdf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61.png"/><Relationship Id="rId17" Type="http://schemas.openxmlformats.org/officeDocument/2006/relationships/image" Target="../media/image64.png"/><Relationship Id="rId2" Type="http://schemas.openxmlformats.org/officeDocument/2006/relationships/image" Target="../media/image1.png"/><Relationship Id="rId16" Type="http://schemas.openxmlformats.org/officeDocument/2006/relationships/hyperlink" Target="http://python.org.br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hyperlink" Target="https://www.youtube.com/watch?v=Mp0vhMDI7fA" TargetMode="External"/><Relationship Id="rId5" Type="http://schemas.openxmlformats.org/officeDocument/2006/relationships/image" Target="../media/image18.png"/><Relationship Id="rId15" Type="http://schemas.openxmlformats.org/officeDocument/2006/relationships/image" Target="../media/image63.png"/><Relationship Id="rId10" Type="http://schemas.openxmlformats.org/officeDocument/2006/relationships/image" Target="../media/image60.png"/><Relationship Id="rId4" Type="http://schemas.openxmlformats.org/officeDocument/2006/relationships/image" Target="../media/image17.png"/><Relationship Id="rId9" Type="http://schemas.openxmlformats.org/officeDocument/2006/relationships/hyperlink" Target="http://pep8.org/" TargetMode="External"/><Relationship Id="rId1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9.png"/><Relationship Id="rId7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69.png"/><Relationship Id="rId4" Type="http://schemas.openxmlformats.org/officeDocument/2006/relationships/image" Target="../media/image17.png"/><Relationship Id="rId9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image" Target="../media/image1.png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72.png"/><Relationship Id="rId5" Type="http://schemas.openxmlformats.org/officeDocument/2006/relationships/image" Target="../media/image18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19" Type="http://schemas.openxmlformats.org/officeDocument/2006/relationships/image" Target="../media/image80.png"/><Relationship Id="rId4" Type="http://schemas.openxmlformats.org/officeDocument/2006/relationships/image" Target="../media/image17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85.png"/><Relationship Id="rId5" Type="http://schemas.openxmlformats.org/officeDocument/2006/relationships/image" Target="../media/image18.png"/><Relationship Id="rId10" Type="http://schemas.openxmlformats.org/officeDocument/2006/relationships/image" Target="../media/image84.png"/><Relationship Id="rId4" Type="http://schemas.openxmlformats.org/officeDocument/2006/relationships/image" Target="../media/image17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91.png"/><Relationship Id="rId5" Type="http://schemas.openxmlformats.org/officeDocument/2006/relationships/image" Target="../media/image18.png"/><Relationship Id="rId10" Type="http://schemas.openxmlformats.org/officeDocument/2006/relationships/image" Target="../media/image90.png"/><Relationship Id="rId4" Type="http://schemas.openxmlformats.org/officeDocument/2006/relationships/image" Target="../media/image17.png"/><Relationship Id="rId9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9.png"/><Relationship Id="rId7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94.png"/><Relationship Id="rId5" Type="http://schemas.openxmlformats.org/officeDocument/2006/relationships/image" Target="../media/image18.png"/><Relationship Id="rId10" Type="http://schemas.openxmlformats.org/officeDocument/2006/relationships/image" Target="../media/image93.png"/><Relationship Id="rId4" Type="http://schemas.openxmlformats.org/officeDocument/2006/relationships/image" Target="../media/image17.png"/><Relationship Id="rId9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96.png"/><Relationship Id="rId4" Type="http://schemas.openxmlformats.org/officeDocument/2006/relationships/image" Target="../media/image17.png"/><Relationship Id="rId9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9.png"/><Relationship Id="rId7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98.png"/><Relationship Id="rId5" Type="http://schemas.openxmlformats.org/officeDocument/2006/relationships/image" Target="../media/image11.png"/><Relationship Id="rId10" Type="http://schemas.openxmlformats.org/officeDocument/2006/relationships/image" Target="../media/image97.png"/><Relationship Id="rId4" Type="http://schemas.openxmlformats.org/officeDocument/2006/relationships/image" Target="../media/image10.png"/><Relationship Id="rId9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01.png"/><Relationship Id="rId4" Type="http://schemas.openxmlformats.org/officeDocument/2006/relationships/image" Target="../media/image17.png"/><Relationship Id="rId9" Type="http://schemas.openxmlformats.org/officeDocument/2006/relationships/image" Target="../media/image10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03.png"/><Relationship Id="rId4" Type="http://schemas.openxmlformats.org/officeDocument/2006/relationships/image" Target="../media/image17.png"/><Relationship Id="rId9" Type="http://schemas.openxmlformats.org/officeDocument/2006/relationships/image" Target="../media/image10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05.png"/><Relationship Id="rId4" Type="http://schemas.openxmlformats.org/officeDocument/2006/relationships/image" Target="../media/image17.png"/><Relationship Id="rId9" Type="http://schemas.openxmlformats.org/officeDocument/2006/relationships/image" Target="../media/image10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06.png"/><Relationship Id="rId5" Type="http://schemas.openxmlformats.org/officeDocument/2006/relationships/image" Target="../media/image10.png"/><Relationship Id="rId10" Type="http://schemas.openxmlformats.org/officeDocument/2006/relationships/image" Target="../media/image98.png"/><Relationship Id="rId4" Type="http://schemas.openxmlformats.org/officeDocument/2006/relationships/image" Target="../media/image9.png"/><Relationship Id="rId9" Type="http://schemas.openxmlformats.org/officeDocument/2006/relationships/image" Target="../media/image9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1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10.png"/><Relationship Id="rId5" Type="http://schemas.openxmlformats.org/officeDocument/2006/relationships/image" Target="../media/image18.png"/><Relationship Id="rId10" Type="http://schemas.openxmlformats.org/officeDocument/2006/relationships/image" Target="../media/image109.png"/><Relationship Id="rId4" Type="http://schemas.openxmlformats.org/officeDocument/2006/relationships/image" Target="../media/image17.png"/><Relationship Id="rId9" Type="http://schemas.openxmlformats.org/officeDocument/2006/relationships/image" Target="../media/image10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11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15.png"/><Relationship Id="rId5" Type="http://schemas.openxmlformats.org/officeDocument/2006/relationships/image" Target="../media/image18.png"/><Relationship Id="rId10" Type="http://schemas.openxmlformats.org/officeDocument/2006/relationships/image" Target="../media/image114.png"/><Relationship Id="rId4" Type="http://schemas.openxmlformats.org/officeDocument/2006/relationships/image" Target="../media/image17.png"/><Relationship Id="rId9" Type="http://schemas.openxmlformats.org/officeDocument/2006/relationships/image" Target="../media/image11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1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8.png"/><Relationship Id="rId4" Type="http://schemas.openxmlformats.org/officeDocument/2006/relationships/image" Target="../media/image17.png"/><Relationship Id="rId9" Type="http://schemas.openxmlformats.org/officeDocument/2006/relationships/image" Target="../media/image1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6.png"/><Relationship Id="rId5" Type="http://schemas.openxmlformats.org/officeDocument/2006/relationships/image" Target="../media/image18.pn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1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20.png"/><Relationship Id="rId4" Type="http://schemas.openxmlformats.org/officeDocument/2006/relationships/image" Target="../media/image17.png"/><Relationship Id="rId9" Type="http://schemas.openxmlformats.org/officeDocument/2006/relationships/image" Target="../media/image11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25.png"/><Relationship Id="rId3" Type="http://schemas.openxmlformats.org/officeDocument/2006/relationships/image" Target="../media/image16.png"/><Relationship Id="rId7" Type="http://schemas.openxmlformats.org/officeDocument/2006/relationships/image" Target="../media/image116.png"/><Relationship Id="rId12" Type="http://schemas.openxmlformats.org/officeDocument/2006/relationships/image" Target="../media/image1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23.png"/><Relationship Id="rId5" Type="http://schemas.openxmlformats.org/officeDocument/2006/relationships/image" Target="../media/image18.png"/><Relationship Id="rId10" Type="http://schemas.openxmlformats.org/officeDocument/2006/relationships/image" Target="../media/image122.png"/><Relationship Id="rId4" Type="http://schemas.openxmlformats.org/officeDocument/2006/relationships/image" Target="../media/image17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1.png"/><Relationship Id="rId18" Type="http://schemas.openxmlformats.org/officeDocument/2006/relationships/image" Target="../media/image136.png"/><Relationship Id="rId26" Type="http://schemas.openxmlformats.org/officeDocument/2006/relationships/image" Target="../media/image144.png"/><Relationship Id="rId3" Type="http://schemas.openxmlformats.org/officeDocument/2006/relationships/image" Target="../media/image16.png"/><Relationship Id="rId21" Type="http://schemas.openxmlformats.org/officeDocument/2006/relationships/image" Target="../media/image139.png"/><Relationship Id="rId7" Type="http://schemas.openxmlformats.org/officeDocument/2006/relationships/image" Target="../media/image116.png"/><Relationship Id="rId12" Type="http://schemas.openxmlformats.org/officeDocument/2006/relationships/image" Target="../media/image130.png"/><Relationship Id="rId17" Type="http://schemas.openxmlformats.org/officeDocument/2006/relationships/image" Target="../media/image135.png"/><Relationship Id="rId25" Type="http://schemas.openxmlformats.org/officeDocument/2006/relationships/image" Target="../media/image143.png"/><Relationship Id="rId33" Type="http://schemas.openxmlformats.org/officeDocument/2006/relationships/image" Target="../media/image150.png"/><Relationship Id="rId2" Type="http://schemas.openxmlformats.org/officeDocument/2006/relationships/image" Target="../media/image1.png"/><Relationship Id="rId16" Type="http://schemas.openxmlformats.org/officeDocument/2006/relationships/image" Target="../media/image134.png"/><Relationship Id="rId20" Type="http://schemas.openxmlformats.org/officeDocument/2006/relationships/image" Target="../media/image138.png"/><Relationship Id="rId29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29.png"/><Relationship Id="rId24" Type="http://schemas.openxmlformats.org/officeDocument/2006/relationships/image" Target="../media/image142.png"/><Relationship Id="rId32" Type="http://schemas.openxmlformats.org/officeDocument/2006/relationships/image" Target="../media/image149.png"/><Relationship Id="rId5" Type="http://schemas.openxmlformats.org/officeDocument/2006/relationships/image" Target="../media/image18.png"/><Relationship Id="rId15" Type="http://schemas.openxmlformats.org/officeDocument/2006/relationships/image" Target="../media/image133.png"/><Relationship Id="rId23" Type="http://schemas.openxmlformats.org/officeDocument/2006/relationships/image" Target="../media/image141.png"/><Relationship Id="rId28" Type="http://schemas.openxmlformats.org/officeDocument/2006/relationships/image" Target="../media/image121.png"/><Relationship Id="rId10" Type="http://schemas.openxmlformats.org/officeDocument/2006/relationships/image" Target="../media/image128.png"/><Relationship Id="rId19" Type="http://schemas.openxmlformats.org/officeDocument/2006/relationships/image" Target="../media/image137.png"/><Relationship Id="rId31" Type="http://schemas.openxmlformats.org/officeDocument/2006/relationships/image" Target="../media/image148.png"/><Relationship Id="rId4" Type="http://schemas.openxmlformats.org/officeDocument/2006/relationships/image" Target="../media/image17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Relationship Id="rId22" Type="http://schemas.openxmlformats.org/officeDocument/2006/relationships/image" Target="../media/image140.png"/><Relationship Id="rId27" Type="http://schemas.openxmlformats.org/officeDocument/2006/relationships/image" Target="../media/image145.png"/><Relationship Id="rId30" Type="http://schemas.openxmlformats.org/officeDocument/2006/relationships/image" Target="../media/image147.png"/><Relationship Id="rId8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1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53.png"/><Relationship Id="rId5" Type="http://schemas.openxmlformats.org/officeDocument/2006/relationships/image" Target="../media/image18.png"/><Relationship Id="rId10" Type="http://schemas.openxmlformats.org/officeDocument/2006/relationships/image" Target="../media/image152.png"/><Relationship Id="rId4" Type="http://schemas.openxmlformats.org/officeDocument/2006/relationships/image" Target="../media/image17.png"/><Relationship Id="rId9" Type="http://schemas.openxmlformats.org/officeDocument/2006/relationships/image" Target="../media/image15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56.png"/><Relationship Id="rId4" Type="http://schemas.openxmlformats.org/officeDocument/2006/relationships/image" Target="../media/image17.png"/><Relationship Id="rId9" Type="http://schemas.openxmlformats.org/officeDocument/2006/relationships/image" Target="../media/image15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8.png"/><Relationship Id="rId18" Type="http://schemas.openxmlformats.org/officeDocument/2006/relationships/image" Target="../media/image183.png"/><Relationship Id="rId26" Type="http://schemas.openxmlformats.org/officeDocument/2006/relationships/image" Target="../media/image191.png"/><Relationship Id="rId3" Type="http://schemas.openxmlformats.org/officeDocument/2006/relationships/image" Target="../media/image167.png"/><Relationship Id="rId21" Type="http://schemas.openxmlformats.org/officeDocument/2006/relationships/image" Target="../media/image186.png"/><Relationship Id="rId7" Type="http://schemas.openxmlformats.org/officeDocument/2006/relationships/image" Target="../media/image171.png"/><Relationship Id="rId12" Type="http://schemas.openxmlformats.org/officeDocument/2006/relationships/image" Target="../media/image177.png"/><Relationship Id="rId17" Type="http://schemas.openxmlformats.org/officeDocument/2006/relationships/image" Target="../media/image182.png"/><Relationship Id="rId25" Type="http://schemas.openxmlformats.org/officeDocument/2006/relationships/image" Target="../media/image190.png"/><Relationship Id="rId2" Type="http://schemas.openxmlformats.org/officeDocument/2006/relationships/image" Target="../media/image157.png"/><Relationship Id="rId16" Type="http://schemas.openxmlformats.org/officeDocument/2006/relationships/image" Target="../media/image181.png"/><Relationship Id="rId20" Type="http://schemas.openxmlformats.org/officeDocument/2006/relationships/image" Target="../media/image185.png"/><Relationship Id="rId29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176.png"/><Relationship Id="rId24" Type="http://schemas.openxmlformats.org/officeDocument/2006/relationships/image" Target="../media/image189.png"/><Relationship Id="rId32" Type="http://schemas.openxmlformats.org/officeDocument/2006/relationships/image" Target="../media/image197.png"/><Relationship Id="rId5" Type="http://schemas.openxmlformats.org/officeDocument/2006/relationships/image" Target="../media/image169.png"/><Relationship Id="rId15" Type="http://schemas.openxmlformats.org/officeDocument/2006/relationships/image" Target="../media/image180.png"/><Relationship Id="rId23" Type="http://schemas.openxmlformats.org/officeDocument/2006/relationships/image" Target="../media/image188.png"/><Relationship Id="rId28" Type="http://schemas.openxmlformats.org/officeDocument/2006/relationships/image" Target="../media/image193.png"/><Relationship Id="rId10" Type="http://schemas.openxmlformats.org/officeDocument/2006/relationships/image" Target="../media/image175.png"/><Relationship Id="rId19" Type="http://schemas.openxmlformats.org/officeDocument/2006/relationships/image" Target="../media/image184.png"/><Relationship Id="rId31" Type="http://schemas.openxmlformats.org/officeDocument/2006/relationships/image" Target="../media/image196.png"/><Relationship Id="rId4" Type="http://schemas.openxmlformats.org/officeDocument/2006/relationships/image" Target="../media/image168.png"/><Relationship Id="rId9" Type="http://schemas.openxmlformats.org/officeDocument/2006/relationships/image" Target="../media/image174.png"/><Relationship Id="rId14" Type="http://schemas.openxmlformats.org/officeDocument/2006/relationships/image" Target="../media/image179.png"/><Relationship Id="rId22" Type="http://schemas.openxmlformats.org/officeDocument/2006/relationships/image" Target="../media/image187.png"/><Relationship Id="rId27" Type="http://schemas.openxmlformats.org/officeDocument/2006/relationships/image" Target="../media/image192.png"/><Relationship Id="rId30" Type="http://schemas.openxmlformats.org/officeDocument/2006/relationships/image" Target="../media/image19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4.png"/><Relationship Id="rId18" Type="http://schemas.openxmlformats.org/officeDocument/2006/relationships/image" Target="../media/image196.png"/><Relationship Id="rId26" Type="http://schemas.openxmlformats.org/officeDocument/2006/relationships/image" Target="../media/image215.png"/><Relationship Id="rId39" Type="http://schemas.openxmlformats.org/officeDocument/2006/relationships/image" Target="../media/image226.png"/><Relationship Id="rId21" Type="http://schemas.openxmlformats.org/officeDocument/2006/relationships/image" Target="../media/image211.png"/><Relationship Id="rId34" Type="http://schemas.openxmlformats.org/officeDocument/2006/relationships/image" Target="../media/image177.png"/><Relationship Id="rId42" Type="http://schemas.openxmlformats.org/officeDocument/2006/relationships/image" Target="../media/image229.png"/><Relationship Id="rId7" Type="http://schemas.openxmlformats.org/officeDocument/2006/relationships/image" Target="../media/image171.png"/><Relationship Id="rId2" Type="http://schemas.openxmlformats.org/officeDocument/2006/relationships/image" Target="../media/image157.png"/><Relationship Id="rId16" Type="http://schemas.openxmlformats.org/officeDocument/2006/relationships/image" Target="../media/image207.png"/><Relationship Id="rId20" Type="http://schemas.openxmlformats.org/officeDocument/2006/relationships/image" Target="../media/image210.png"/><Relationship Id="rId29" Type="http://schemas.openxmlformats.org/officeDocument/2006/relationships/image" Target="../media/image218.png"/><Relationship Id="rId41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202.png"/><Relationship Id="rId24" Type="http://schemas.openxmlformats.org/officeDocument/2006/relationships/image" Target="../media/image214.png"/><Relationship Id="rId32" Type="http://schemas.openxmlformats.org/officeDocument/2006/relationships/image" Target="../media/image221.png"/><Relationship Id="rId37" Type="http://schemas.openxmlformats.org/officeDocument/2006/relationships/image" Target="../media/image224.png"/><Relationship Id="rId40" Type="http://schemas.openxmlformats.org/officeDocument/2006/relationships/image" Target="../media/image227.png"/><Relationship Id="rId5" Type="http://schemas.openxmlformats.org/officeDocument/2006/relationships/image" Target="../media/image169.png"/><Relationship Id="rId15" Type="http://schemas.openxmlformats.org/officeDocument/2006/relationships/image" Target="../media/image206.png"/><Relationship Id="rId23" Type="http://schemas.openxmlformats.org/officeDocument/2006/relationships/image" Target="../media/image213.png"/><Relationship Id="rId28" Type="http://schemas.openxmlformats.org/officeDocument/2006/relationships/image" Target="../media/image217.png"/><Relationship Id="rId36" Type="http://schemas.openxmlformats.org/officeDocument/2006/relationships/image" Target="../media/image223.png"/><Relationship Id="rId10" Type="http://schemas.openxmlformats.org/officeDocument/2006/relationships/image" Target="../media/image201.png"/><Relationship Id="rId19" Type="http://schemas.openxmlformats.org/officeDocument/2006/relationships/image" Target="../media/image209.png"/><Relationship Id="rId31" Type="http://schemas.openxmlformats.org/officeDocument/2006/relationships/image" Target="../media/image220.png"/><Relationship Id="rId44" Type="http://schemas.openxmlformats.org/officeDocument/2006/relationships/image" Target="../media/image231.png"/><Relationship Id="rId4" Type="http://schemas.openxmlformats.org/officeDocument/2006/relationships/image" Target="../media/image168.png"/><Relationship Id="rId9" Type="http://schemas.openxmlformats.org/officeDocument/2006/relationships/image" Target="../media/image200.png"/><Relationship Id="rId14" Type="http://schemas.openxmlformats.org/officeDocument/2006/relationships/image" Target="../media/image205.png"/><Relationship Id="rId22" Type="http://schemas.openxmlformats.org/officeDocument/2006/relationships/image" Target="../media/image212.png"/><Relationship Id="rId27" Type="http://schemas.openxmlformats.org/officeDocument/2006/relationships/image" Target="../media/image216.png"/><Relationship Id="rId30" Type="http://schemas.openxmlformats.org/officeDocument/2006/relationships/image" Target="../media/image219.png"/><Relationship Id="rId35" Type="http://schemas.openxmlformats.org/officeDocument/2006/relationships/image" Target="../media/image222.png"/><Relationship Id="rId43" Type="http://schemas.openxmlformats.org/officeDocument/2006/relationships/image" Target="../media/image230.png"/><Relationship Id="rId8" Type="http://schemas.openxmlformats.org/officeDocument/2006/relationships/image" Target="../media/image199.png"/><Relationship Id="rId3" Type="http://schemas.openxmlformats.org/officeDocument/2006/relationships/image" Target="../media/image167.png"/><Relationship Id="rId12" Type="http://schemas.openxmlformats.org/officeDocument/2006/relationships/image" Target="../media/image203.png"/><Relationship Id="rId17" Type="http://schemas.openxmlformats.org/officeDocument/2006/relationships/image" Target="../media/image208.png"/><Relationship Id="rId25" Type="http://schemas.openxmlformats.org/officeDocument/2006/relationships/image" Target="../media/image195.png"/><Relationship Id="rId33" Type="http://schemas.openxmlformats.org/officeDocument/2006/relationships/image" Target="../media/image178.png"/><Relationship Id="rId38" Type="http://schemas.openxmlformats.org/officeDocument/2006/relationships/image" Target="../media/image22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23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11" Type="http://schemas.openxmlformats.org/officeDocument/2006/relationships/image" Target="../media/image234.png"/><Relationship Id="rId5" Type="http://schemas.openxmlformats.org/officeDocument/2006/relationships/image" Target="../media/image160.png"/><Relationship Id="rId10" Type="http://schemas.openxmlformats.org/officeDocument/2006/relationships/image" Target="../media/image233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10" Type="http://schemas.openxmlformats.org/officeDocument/2006/relationships/image" Target="../media/image237.png"/><Relationship Id="rId4" Type="http://schemas.openxmlformats.org/officeDocument/2006/relationships/image" Target="../media/image168.png"/><Relationship Id="rId9" Type="http://schemas.openxmlformats.org/officeDocument/2006/relationships/image" Target="../media/image23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0.png"/><Relationship Id="rId18" Type="http://schemas.openxmlformats.org/officeDocument/2006/relationships/image" Target="../media/image245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12" Type="http://schemas.openxmlformats.org/officeDocument/2006/relationships/image" Target="../media/image239.png"/><Relationship Id="rId17" Type="http://schemas.openxmlformats.org/officeDocument/2006/relationships/image" Target="../media/image244.png"/><Relationship Id="rId2" Type="http://schemas.openxmlformats.org/officeDocument/2006/relationships/image" Target="../media/image157.png"/><Relationship Id="rId16" Type="http://schemas.openxmlformats.org/officeDocument/2006/relationships/image" Target="../media/image2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238.png"/><Relationship Id="rId5" Type="http://schemas.openxmlformats.org/officeDocument/2006/relationships/image" Target="../media/image169.png"/><Relationship Id="rId15" Type="http://schemas.openxmlformats.org/officeDocument/2006/relationships/image" Target="../media/image242.png"/><Relationship Id="rId10" Type="http://schemas.openxmlformats.org/officeDocument/2006/relationships/image" Target="../media/image237.png"/><Relationship Id="rId4" Type="http://schemas.openxmlformats.org/officeDocument/2006/relationships/image" Target="../media/image168.png"/><Relationship Id="rId9" Type="http://schemas.openxmlformats.org/officeDocument/2006/relationships/image" Target="../media/image236.png"/><Relationship Id="rId14" Type="http://schemas.openxmlformats.org/officeDocument/2006/relationships/image" Target="../media/image24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10" Type="http://schemas.openxmlformats.org/officeDocument/2006/relationships/image" Target="../media/image247.png"/><Relationship Id="rId4" Type="http://schemas.openxmlformats.org/officeDocument/2006/relationships/image" Target="../media/image168.png"/><Relationship Id="rId9" Type="http://schemas.openxmlformats.org/officeDocument/2006/relationships/image" Target="../media/image246.png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2.png"/><Relationship Id="rId18" Type="http://schemas.openxmlformats.org/officeDocument/2006/relationships/image" Target="../media/image257.png"/><Relationship Id="rId26" Type="http://schemas.openxmlformats.org/officeDocument/2006/relationships/image" Target="../media/image265.png"/><Relationship Id="rId21" Type="http://schemas.openxmlformats.org/officeDocument/2006/relationships/image" Target="../media/image260.png"/><Relationship Id="rId34" Type="http://schemas.openxmlformats.org/officeDocument/2006/relationships/image" Target="../media/image273.png"/><Relationship Id="rId7" Type="http://schemas.openxmlformats.org/officeDocument/2006/relationships/image" Target="../media/image171.png"/><Relationship Id="rId12" Type="http://schemas.openxmlformats.org/officeDocument/2006/relationships/image" Target="../media/image178.png"/><Relationship Id="rId17" Type="http://schemas.openxmlformats.org/officeDocument/2006/relationships/image" Target="../media/image256.png"/><Relationship Id="rId25" Type="http://schemas.openxmlformats.org/officeDocument/2006/relationships/image" Target="../media/image264.png"/><Relationship Id="rId33" Type="http://schemas.openxmlformats.org/officeDocument/2006/relationships/image" Target="../media/image272.png"/><Relationship Id="rId38" Type="http://schemas.openxmlformats.org/officeDocument/2006/relationships/image" Target="../media/image277.png"/><Relationship Id="rId2" Type="http://schemas.openxmlformats.org/officeDocument/2006/relationships/image" Target="../media/image157.png"/><Relationship Id="rId16" Type="http://schemas.openxmlformats.org/officeDocument/2006/relationships/image" Target="../media/image255.png"/><Relationship Id="rId20" Type="http://schemas.openxmlformats.org/officeDocument/2006/relationships/image" Target="../media/image259.png"/><Relationship Id="rId29" Type="http://schemas.openxmlformats.org/officeDocument/2006/relationships/image" Target="../media/image2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251.png"/><Relationship Id="rId24" Type="http://schemas.openxmlformats.org/officeDocument/2006/relationships/image" Target="../media/image263.png"/><Relationship Id="rId32" Type="http://schemas.openxmlformats.org/officeDocument/2006/relationships/image" Target="../media/image271.png"/><Relationship Id="rId37" Type="http://schemas.openxmlformats.org/officeDocument/2006/relationships/image" Target="../media/image276.png"/><Relationship Id="rId5" Type="http://schemas.openxmlformats.org/officeDocument/2006/relationships/image" Target="../media/image169.png"/><Relationship Id="rId15" Type="http://schemas.openxmlformats.org/officeDocument/2006/relationships/image" Target="../media/image254.png"/><Relationship Id="rId23" Type="http://schemas.openxmlformats.org/officeDocument/2006/relationships/image" Target="../media/image262.png"/><Relationship Id="rId28" Type="http://schemas.openxmlformats.org/officeDocument/2006/relationships/image" Target="../media/image267.png"/><Relationship Id="rId36" Type="http://schemas.openxmlformats.org/officeDocument/2006/relationships/image" Target="../media/image275.png"/><Relationship Id="rId10" Type="http://schemas.openxmlformats.org/officeDocument/2006/relationships/image" Target="../media/image250.png"/><Relationship Id="rId19" Type="http://schemas.openxmlformats.org/officeDocument/2006/relationships/image" Target="../media/image258.png"/><Relationship Id="rId31" Type="http://schemas.openxmlformats.org/officeDocument/2006/relationships/image" Target="../media/image270.png"/><Relationship Id="rId4" Type="http://schemas.openxmlformats.org/officeDocument/2006/relationships/image" Target="../media/image168.png"/><Relationship Id="rId9" Type="http://schemas.openxmlformats.org/officeDocument/2006/relationships/image" Target="../media/image249.png"/><Relationship Id="rId14" Type="http://schemas.openxmlformats.org/officeDocument/2006/relationships/image" Target="../media/image253.png"/><Relationship Id="rId22" Type="http://schemas.openxmlformats.org/officeDocument/2006/relationships/image" Target="../media/image261.png"/><Relationship Id="rId27" Type="http://schemas.openxmlformats.org/officeDocument/2006/relationships/image" Target="../media/image266.png"/><Relationship Id="rId30" Type="http://schemas.openxmlformats.org/officeDocument/2006/relationships/image" Target="../media/image269.png"/><Relationship Id="rId35" Type="http://schemas.openxmlformats.org/officeDocument/2006/relationships/image" Target="../media/image274.png"/><Relationship Id="rId8" Type="http://schemas.openxmlformats.org/officeDocument/2006/relationships/image" Target="../media/image248.png"/><Relationship Id="rId3" Type="http://schemas.openxmlformats.org/officeDocument/2006/relationships/image" Target="../media/image167.png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6.png"/><Relationship Id="rId18" Type="http://schemas.openxmlformats.org/officeDocument/2006/relationships/image" Target="../media/image279.png"/><Relationship Id="rId26" Type="http://schemas.openxmlformats.org/officeDocument/2006/relationships/image" Target="../media/image276.png"/><Relationship Id="rId3" Type="http://schemas.openxmlformats.org/officeDocument/2006/relationships/image" Target="../media/image167.png"/><Relationship Id="rId21" Type="http://schemas.openxmlformats.org/officeDocument/2006/relationships/image" Target="../media/image282.png"/><Relationship Id="rId34" Type="http://schemas.openxmlformats.org/officeDocument/2006/relationships/image" Target="../media/image287.png"/><Relationship Id="rId7" Type="http://schemas.openxmlformats.org/officeDocument/2006/relationships/image" Target="../media/image278.png"/><Relationship Id="rId12" Type="http://schemas.openxmlformats.org/officeDocument/2006/relationships/image" Target="../media/image265.png"/><Relationship Id="rId17" Type="http://schemas.openxmlformats.org/officeDocument/2006/relationships/image" Target="../media/image270.png"/><Relationship Id="rId25" Type="http://schemas.openxmlformats.org/officeDocument/2006/relationships/image" Target="../media/image275.png"/><Relationship Id="rId33" Type="http://schemas.openxmlformats.org/officeDocument/2006/relationships/image" Target="../media/image178.png"/><Relationship Id="rId2" Type="http://schemas.openxmlformats.org/officeDocument/2006/relationships/image" Target="../media/image157.png"/><Relationship Id="rId16" Type="http://schemas.openxmlformats.org/officeDocument/2006/relationships/image" Target="../media/image269.png"/><Relationship Id="rId20" Type="http://schemas.openxmlformats.org/officeDocument/2006/relationships/image" Target="../media/image281.png"/><Relationship Id="rId29" Type="http://schemas.openxmlformats.org/officeDocument/2006/relationships/image" Target="../media/image2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264.png"/><Relationship Id="rId24" Type="http://schemas.openxmlformats.org/officeDocument/2006/relationships/image" Target="../media/image274.png"/><Relationship Id="rId32" Type="http://schemas.openxmlformats.org/officeDocument/2006/relationships/image" Target="../media/image177.png"/><Relationship Id="rId5" Type="http://schemas.openxmlformats.org/officeDocument/2006/relationships/image" Target="../media/image169.png"/><Relationship Id="rId15" Type="http://schemas.openxmlformats.org/officeDocument/2006/relationships/image" Target="../media/image268.png"/><Relationship Id="rId23" Type="http://schemas.openxmlformats.org/officeDocument/2006/relationships/image" Target="../media/image273.png"/><Relationship Id="rId28" Type="http://schemas.openxmlformats.org/officeDocument/2006/relationships/image" Target="../media/image277.png"/><Relationship Id="rId36" Type="http://schemas.openxmlformats.org/officeDocument/2006/relationships/image" Target="../media/image289.png"/><Relationship Id="rId10" Type="http://schemas.openxmlformats.org/officeDocument/2006/relationships/image" Target="../media/image263.png"/><Relationship Id="rId19" Type="http://schemas.openxmlformats.org/officeDocument/2006/relationships/image" Target="../media/image280.png"/><Relationship Id="rId31" Type="http://schemas.openxmlformats.org/officeDocument/2006/relationships/image" Target="../media/image286.png"/><Relationship Id="rId4" Type="http://schemas.openxmlformats.org/officeDocument/2006/relationships/image" Target="../media/image168.png"/><Relationship Id="rId9" Type="http://schemas.openxmlformats.org/officeDocument/2006/relationships/image" Target="../media/image262.png"/><Relationship Id="rId14" Type="http://schemas.openxmlformats.org/officeDocument/2006/relationships/image" Target="../media/image267.png"/><Relationship Id="rId22" Type="http://schemas.openxmlformats.org/officeDocument/2006/relationships/image" Target="../media/image272.png"/><Relationship Id="rId27" Type="http://schemas.openxmlformats.org/officeDocument/2006/relationships/image" Target="../media/image283.png"/><Relationship Id="rId30" Type="http://schemas.openxmlformats.org/officeDocument/2006/relationships/image" Target="../media/image285.png"/><Relationship Id="rId35" Type="http://schemas.openxmlformats.org/officeDocument/2006/relationships/image" Target="../media/image288.png"/><Relationship Id="rId8" Type="http://schemas.openxmlformats.org/officeDocument/2006/relationships/image" Target="../media/image26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23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11" Type="http://schemas.openxmlformats.org/officeDocument/2006/relationships/image" Target="../media/image234.png"/><Relationship Id="rId5" Type="http://schemas.openxmlformats.org/officeDocument/2006/relationships/image" Target="../media/image160.png"/><Relationship Id="rId10" Type="http://schemas.openxmlformats.org/officeDocument/2006/relationships/image" Target="../media/image233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13" Type="http://schemas.openxmlformats.org/officeDocument/2006/relationships/image" Target="../media/image294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12" Type="http://schemas.openxmlformats.org/officeDocument/2006/relationships/image" Target="../media/image293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292.png"/><Relationship Id="rId5" Type="http://schemas.openxmlformats.org/officeDocument/2006/relationships/image" Target="../media/image169.png"/><Relationship Id="rId10" Type="http://schemas.openxmlformats.org/officeDocument/2006/relationships/image" Target="../media/image178.png"/><Relationship Id="rId4" Type="http://schemas.openxmlformats.org/officeDocument/2006/relationships/image" Target="../media/image168.png"/><Relationship Id="rId9" Type="http://schemas.openxmlformats.org/officeDocument/2006/relationships/image" Target="../media/image29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296.png"/><Relationship Id="rId5" Type="http://schemas.openxmlformats.org/officeDocument/2006/relationships/image" Target="../media/image169.png"/><Relationship Id="rId10" Type="http://schemas.openxmlformats.org/officeDocument/2006/relationships/image" Target="../media/image295.png"/><Relationship Id="rId4" Type="http://schemas.openxmlformats.org/officeDocument/2006/relationships/image" Target="../media/image168.png"/><Relationship Id="rId9" Type="http://schemas.openxmlformats.org/officeDocument/2006/relationships/image" Target="../media/image29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10" Type="http://schemas.openxmlformats.org/officeDocument/2006/relationships/image" Target="../media/image300.png"/><Relationship Id="rId4" Type="http://schemas.openxmlformats.org/officeDocument/2006/relationships/image" Target="../media/image168.png"/><Relationship Id="rId9" Type="http://schemas.openxmlformats.org/officeDocument/2006/relationships/image" Target="../media/image299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12" Type="http://schemas.openxmlformats.org/officeDocument/2006/relationships/image" Target="../media/image30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11" Type="http://schemas.openxmlformats.org/officeDocument/2006/relationships/image" Target="../media/image301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12" Type="http://schemas.openxmlformats.org/officeDocument/2006/relationships/image" Target="../media/image30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11" Type="http://schemas.openxmlformats.org/officeDocument/2006/relationships/image" Target="../media/image303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10" Type="http://schemas.openxmlformats.org/officeDocument/2006/relationships/image" Target="../media/image306.png"/><Relationship Id="rId4" Type="http://schemas.openxmlformats.org/officeDocument/2006/relationships/image" Target="../media/image168.png"/><Relationship Id="rId9" Type="http://schemas.openxmlformats.org/officeDocument/2006/relationships/image" Target="../media/image30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13" Type="http://schemas.openxmlformats.org/officeDocument/2006/relationships/image" Target="../media/image312.png"/><Relationship Id="rId18" Type="http://schemas.openxmlformats.org/officeDocument/2006/relationships/image" Target="../media/image317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12" Type="http://schemas.openxmlformats.org/officeDocument/2006/relationships/image" Target="../media/image311.png"/><Relationship Id="rId17" Type="http://schemas.openxmlformats.org/officeDocument/2006/relationships/image" Target="../media/image316.png"/><Relationship Id="rId2" Type="http://schemas.openxmlformats.org/officeDocument/2006/relationships/image" Target="../media/image157.png"/><Relationship Id="rId16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310.png"/><Relationship Id="rId5" Type="http://schemas.openxmlformats.org/officeDocument/2006/relationships/image" Target="../media/image169.png"/><Relationship Id="rId15" Type="http://schemas.openxmlformats.org/officeDocument/2006/relationships/image" Target="../media/image314.png"/><Relationship Id="rId10" Type="http://schemas.openxmlformats.org/officeDocument/2006/relationships/image" Target="../media/image309.png"/><Relationship Id="rId19" Type="http://schemas.openxmlformats.org/officeDocument/2006/relationships/image" Target="../media/image318.png"/><Relationship Id="rId4" Type="http://schemas.openxmlformats.org/officeDocument/2006/relationships/image" Target="../media/image168.png"/><Relationship Id="rId9" Type="http://schemas.openxmlformats.org/officeDocument/2006/relationships/image" Target="../media/image308.png"/><Relationship Id="rId14" Type="http://schemas.openxmlformats.org/officeDocument/2006/relationships/image" Target="../media/image31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4.png"/><Relationship Id="rId18" Type="http://schemas.openxmlformats.org/officeDocument/2006/relationships/image" Target="../media/image329.png"/><Relationship Id="rId26" Type="http://schemas.openxmlformats.org/officeDocument/2006/relationships/image" Target="../media/image337.png"/><Relationship Id="rId3" Type="http://schemas.openxmlformats.org/officeDocument/2006/relationships/image" Target="../media/image167.png"/><Relationship Id="rId21" Type="http://schemas.openxmlformats.org/officeDocument/2006/relationships/image" Target="../media/image332.png"/><Relationship Id="rId34" Type="http://schemas.openxmlformats.org/officeDocument/2006/relationships/image" Target="../media/image345.png"/><Relationship Id="rId7" Type="http://schemas.openxmlformats.org/officeDocument/2006/relationships/image" Target="../media/image171.png"/><Relationship Id="rId12" Type="http://schemas.openxmlformats.org/officeDocument/2006/relationships/image" Target="../media/image323.png"/><Relationship Id="rId17" Type="http://schemas.openxmlformats.org/officeDocument/2006/relationships/image" Target="../media/image328.png"/><Relationship Id="rId25" Type="http://schemas.openxmlformats.org/officeDocument/2006/relationships/image" Target="../media/image336.png"/><Relationship Id="rId33" Type="http://schemas.openxmlformats.org/officeDocument/2006/relationships/image" Target="../media/image344.png"/><Relationship Id="rId2" Type="http://schemas.openxmlformats.org/officeDocument/2006/relationships/image" Target="../media/image157.png"/><Relationship Id="rId16" Type="http://schemas.openxmlformats.org/officeDocument/2006/relationships/image" Target="../media/image327.png"/><Relationship Id="rId20" Type="http://schemas.openxmlformats.org/officeDocument/2006/relationships/image" Target="../media/image331.png"/><Relationship Id="rId29" Type="http://schemas.openxmlformats.org/officeDocument/2006/relationships/image" Target="../media/image3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322.png"/><Relationship Id="rId24" Type="http://schemas.openxmlformats.org/officeDocument/2006/relationships/image" Target="../media/image335.png"/><Relationship Id="rId32" Type="http://schemas.openxmlformats.org/officeDocument/2006/relationships/image" Target="../media/image343.png"/><Relationship Id="rId5" Type="http://schemas.openxmlformats.org/officeDocument/2006/relationships/image" Target="../media/image169.png"/><Relationship Id="rId15" Type="http://schemas.openxmlformats.org/officeDocument/2006/relationships/image" Target="../media/image326.png"/><Relationship Id="rId23" Type="http://schemas.openxmlformats.org/officeDocument/2006/relationships/image" Target="../media/image334.png"/><Relationship Id="rId28" Type="http://schemas.openxmlformats.org/officeDocument/2006/relationships/image" Target="../media/image339.png"/><Relationship Id="rId36" Type="http://schemas.openxmlformats.org/officeDocument/2006/relationships/image" Target="../media/image347.png"/><Relationship Id="rId10" Type="http://schemas.openxmlformats.org/officeDocument/2006/relationships/image" Target="../media/image313.png"/><Relationship Id="rId19" Type="http://schemas.openxmlformats.org/officeDocument/2006/relationships/image" Target="../media/image330.png"/><Relationship Id="rId31" Type="http://schemas.openxmlformats.org/officeDocument/2006/relationships/image" Target="../media/image342.png"/><Relationship Id="rId4" Type="http://schemas.openxmlformats.org/officeDocument/2006/relationships/image" Target="../media/image168.png"/><Relationship Id="rId9" Type="http://schemas.openxmlformats.org/officeDocument/2006/relationships/image" Target="../media/image321.png"/><Relationship Id="rId14" Type="http://schemas.openxmlformats.org/officeDocument/2006/relationships/image" Target="../media/image325.png"/><Relationship Id="rId22" Type="http://schemas.openxmlformats.org/officeDocument/2006/relationships/image" Target="../media/image333.png"/><Relationship Id="rId27" Type="http://schemas.openxmlformats.org/officeDocument/2006/relationships/image" Target="../media/image338.png"/><Relationship Id="rId30" Type="http://schemas.openxmlformats.org/officeDocument/2006/relationships/image" Target="../media/image341.png"/><Relationship Id="rId35" Type="http://schemas.openxmlformats.org/officeDocument/2006/relationships/image" Target="../media/image346.png"/><Relationship Id="rId8" Type="http://schemas.openxmlformats.org/officeDocument/2006/relationships/image" Target="../media/image3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31.png"/><Relationship Id="rId5" Type="http://schemas.openxmlformats.org/officeDocument/2006/relationships/image" Target="../media/image18.png"/><Relationship Id="rId10" Type="http://schemas.openxmlformats.org/officeDocument/2006/relationships/image" Target="../media/image30.png"/><Relationship Id="rId4" Type="http://schemas.openxmlformats.org/officeDocument/2006/relationships/image" Target="../media/image17.png"/><Relationship Id="rId9" Type="http://schemas.openxmlformats.org/officeDocument/2006/relationships/image" Target="../media/image29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10" Type="http://schemas.openxmlformats.org/officeDocument/2006/relationships/image" Target="../media/image349.png"/><Relationship Id="rId4" Type="http://schemas.openxmlformats.org/officeDocument/2006/relationships/image" Target="../media/image168.png"/><Relationship Id="rId9" Type="http://schemas.openxmlformats.org/officeDocument/2006/relationships/image" Target="../media/image348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12" Type="http://schemas.openxmlformats.org/officeDocument/2006/relationships/image" Target="../media/image354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353.png"/><Relationship Id="rId5" Type="http://schemas.openxmlformats.org/officeDocument/2006/relationships/image" Target="../media/image169.png"/><Relationship Id="rId10" Type="http://schemas.openxmlformats.org/officeDocument/2006/relationships/image" Target="../media/image352.png"/><Relationship Id="rId4" Type="http://schemas.openxmlformats.org/officeDocument/2006/relationships/image" Target="../media/image168.png"/><Relationship Id="rId9" Type="http://schemas.openxmlformats.org/officeDocument/2006/relationships/image" Target="../media/image35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13" Type="http://schemas.openxmlformats.org/officeDocument/2006/relationships/image" Target="../media/image359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12" Type="http://schemas.openxmlformats.org/officeDocument/2006/relationships/image" Target="../media/image3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357.png"/><Relationship Id="rId5" Type="http://schemas.openxmlformats.org/officeDocument/2006/relationships/image" Target="../media/image169.png"/><Relationship Id="rId15" Type="http://schemas.openxmlformats.org/officeDocument/2006/relationships/image" Target="../media/image361.png"/><Relationship Id="rId10" Type="http://schemas.openxmlformats.org/officeDocument/2006/relationships/hyperlink" Target="https://docs.python.org/3.4/library/math.html" TargetMode="External"/><Relationship Id="rId4" Type="http://schemas.openxmlformats.org/officeDocument/2006/relationships/image" Target="../media/image168.png"/><Relationship Id="rId9" Type="http://schemas.openxmlformats.org/officeDocument/2006/relationships/image" Target="../media/image356.png"/><Relationship Id="rId14" Type="http://schemas.openxmlformats.org/officeDocument/2006/relationships/image" Target="../media/image360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13" Type="http://schemas.openxmlformats.org/officeDocument/2006/relationships/image" Target="../media/image367.png"/><Relationship Id="rId18" Type="http://schemas.openxmlformats.org/officeDocument/2006/relationships/image" Target="../media/image372.png"/><Relationship Id="rId26" Type="http://schemas.openxmlformats.org/officeDocument/2006/relationships/image" Target="../media/image379.png"/><Relationship Id="rId3" Type="http://schemas.openxmlformats.org/officeDocument/2006/relationships/image" Target="../media/image167.png"/><Relationship Id="rId21" Type="http://schemas.openxmlformats.org/officeDocument/2006/relationships/image" Target="../media/image374.png"/><Relationship Id="rId7" Type="http://schemas.openxmlformats.org/officeDocument/2006/relationships/image" Target="../media/image171.png"/><Relationship Id="rId12" Type="http://schemas.openxmlformats.org/officeDocument/2006/relationships/image" Target="../media/image366.png"/><Relationship Id="rId17" Type="http://schemas.openxmlformats.org/officeDocument/2006/relationships/image" Target="../media/image371.png"/><Relationship Id="rId25" Type="http://schemas.openxmlformats.org/officeDocument/2006/relationships/image" Target="../media/image378.png"/><Relationship Id="rId2" Type="http://schemas.openxmlformats.org/officeDocument/2006/relationships/image" Target="../media/image157.png"/><Relationship Id="rId16" Type="http://schemas.openxmlformats.org/officeDocument/2006/relationships/image" Target="../media/image370.png"/><Relationship Id="rId20" Type="http://schemas.openxmlformats.org/officeDocument/2006/relationships/image" Target="../media/image373.png"/><Relationship Id="rId29" Type="http://schemas.openxmlformats.org/officeDocument/2006/relationships/image" Target="../media/image3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365.png"/><Relationship Id="rId24" Type="http://schemas.openxmlformats.org/officeDocument/2006/relationships/image" Target="../media/image377.png"/><Relationship Id="rId32" Type="http://schemas.openxmlformats.org/officeDocument/2006/relationships/image" Target="../media/image385.png"/><Relationship Id="rId5" Type="http://schemas.openxmlformats.org/officeDocument/2006/relationships/image" Target="../media/image169.png"/><Relationship Id="rId15" Type="http://schemas.openxmlformats.org/officeDocument/2006/relationships/image" Target="../media/image369.png"/><Relationship Id="rId23" Type="http://schemas.openxmlformats.org/officeDocument/2006/relationships/image" Target="../media/image376.png"/><Relationship Id="rId28" Type="http://schemas.openxmlformats.org/officeDocument/2006/relationships/image" Target="../media/image381.png"/><Relationship Id="rId10" Type="http://schemas.openxmlformats.org/officeDocument/2006/relationships/image" Target="../media/image364.png"/><Relationship Id="rId19" Type="http://schemas.openxmlformats.org/officeDocument/2006/relationships/image" Target="../media/image340.png"/><Relationship Id="rId31" Type="http://schemas.openxmlformats.org/officeDocument/2006/relationships/image" Target="../media/image384.png"/><Relationship Id="rId4" Type="http://schemas.openxmlformats.org/officeDocument/2006/relationships/image" Target="../media/image168.png"/><Relationship Id="rId9" Type="http://schemas.openxmlformats.org/officeDocument/2006/relationships/image" Target="../media/image363.png"/><Relationship Id="rId14" Type="http://schemas.openxmlformats.org/officeDocument/2006/relationships/image" Target="../media/image368.png"/><Relationship Id="rId22" Type="http://schemas.openxmlformats.org/officeDocument/2006/relationships/image" Target="../media/image375.png"/><Relationship Id="rId27" Type="http://schemas.openxmlformats.org/officeDocument/2006/relationships/image" Target="../media/image380.png"/><Relationship Id="rId30" Type="http://schemas.openxmlformats.org/officeDocument/2006/relationships/image" Target="../media/image38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13" Type="http://schemas.openxmlformats.org/officeDocument/2006/relationships/image" Target="../media/image373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12" Type="http://schemas.openxmlformats.org/officeDocument/2006/relationships/image" Target="../media/image340.png"/><Relationship Id="rId2" Type="http://schemas.openxmlformats.org/officeDocument/2006/relationships/image" Target="../media/image157.png"/><Relationship Id="rId16" Type="http://schemas.openxmlformats.org/officeDocument/2006/relationships/image" Target="../media/image3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371.png"/><Relationship Id="rId5" Type="http://schemas.openxmlformats.org/officeDocument/2006/relationships/image" Target="../media/image169.png"/><Relationship Id="rId15" Type="http://schemas.openxmlformats.org/officeDocument/2006/relationships/image" Target="../media/image383.png"/><Relationship Id="rId10" Type="http://schemas.openxmlformats.org/officeDocument/2006/relationships/image" Target="../media/image367.png"/><Relationship Id="rId4" Type="http://schemas.openxmlformats.org/officeDocument/2006/relationships/image" Target="../media/image168.png"/><Relationship Id="rId9" Type="http://schemas.openxmlformats.org/officeDocument/2006/relationships/image" Target="../media/image365.png"/><Relationship Id="rId14" Type="http://schemas.openxmlformats.org/officeDocument/2006/relationships/image" Target="../media/image37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12" Type="http://schemas.openxmlformats.org/officeDocument/2006/relationships/image" Target="../media/image38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11" Type="http://schemas.openxmlformats.org/officeDocument/2006/relationships/image" Target="../media/image387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10" Type="http://schemas.openxmlformats.org/officeDocument/2006/relationships/image" Target="../media/image390.png"/><Relationship Id="rId4" Type="http://schemas.openxmlformats.org/officeDocument/2006/relationships/image" Target="../media/image168.png"/><Relationship Id="rId9" Type="http://schemas.openxmlformats.org/officeDocument/2006/relationships/image" Target="../media/image389.png"/></Relationships>
</file>

<file path=ppt/slides/_rels/slide7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6.png"/><Relationship Id="rId18" Type="http://schemas.openxmlformats.org/officeDocument/2006/relationships/image" Target="../media/image401.png"/><Relationship Id="rId26" Type="http://schemas.openxmlformats.org/officeDocument/2006/relationships/image" Target="../media/image409.png"/><Relationship Id="rId39" Type="http://schemas.openxmlformats.org/officeDocument/2006/relationships/image" Target="../media/image422.png"/><Relationship Id="rId21" Type="http://schemas.openxmlformats.org/officeDocument/2006/relationships/image" Target="../media/image404.png"/><Relationship Id="rId34" Type="http://schemas.openxmlformats.org/officeDocument/2006/relationships/image" Target="../media/image417.png"/><Relationship Id="rId7" Type="http://schemas.openxmlformats.org/officeDocument/2006/relationships/image" Target="../media/image171.png"/><Relationship Id="rId12" Type="http://schemas.openxmlformats.org/officeDocument/2006/relationships/image" Target="../media/image395.png"/><Relationship Id="rId17" Type="http://schemas.openxmlformats.org/officeDocument/2006/relationships/image" Target="../media/image400.png"/><Relationship Id="rId25" Type="http://schemas.openxmlformats.org/officeDocument/2006/relationships/image" Target="../media/image408.png"/><Relationship Id="rId33" Type="http://schemas.openxmlformats.org/officeDocument/2006/relationships/image" Target="../media/image416.png"/><Relationship Id="rId38" Type="http://schemas.openxmlformats.org/officeDocument/2006/relationships/image" Target="../media/image421.png"/><Relationship Id="rId2" Type="http://schemas.openxmlformats.org/officeDocument/2006/relationships/image" Target="../media/image157.png"/><Relationship Id="rId16" Type="http://schemas.openxmlformats.org/officeDocument/2006/relationships/image" Target="../media/image399.png"/><Relationship Id="rId20" Type="http://schemas.openxmlformats.org/officeDocument/2006/relationships/image" Target="../media/image403.png"/><Relationship Id="rId29" Type="http://schemas.openxmlformats.org/officeDocument/2006/relationships/image" Target="../media/image4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394.png"/><Relationship Id="rId24" Type="http://schemas.openxmlformats.org/officeDocument/2006/relationships/image" Target="../media/image407.png"/><Relationship Id="rId32" Type="http://schemas.openxmlformats.org/officeDocument/2006/relationships/image" Target="../media/image415.png"/><Relationship Id="rId37" Type="http://schemas.openxmlformats.org/officeDocument/2006/relationships/image" Target="../media/image420.png"/><Relationship Id="rId5" Type="http://schemas.openxmlformats.org/officeDocument/2006/relationships/image" Target="../media/image169.png"/><Relationship Id="rId15" Type="http://schemas.openxmlformats.org/officeDocument/2006/relationships/image" Target="../media/image398.png"/><Relationship Id="rId23" Type="http://schemas.openxmlformats.org/officeDocument/2006/relationships/image" Target="../media/image406.png"/><Relationship Id="rId28" Type="http://schemas.openxmlformats.org/officeDocument/2006/relationships/image" Target="../media/image411.png"/><Relationship Id="rId36" Type="http://schemas.openxmlformats.org/officeDocument/2006/relationships/image" Target="../media/image419.png"/><Relationship Id="rId10" Type="http://schemas.openxmlformats.org/officeDocument/2006/relationships/image" Target="../media/image393.png"/><Relationship Id="rId19" Type="http://schemas.openxmlformats.org/officeDocument/2006/relationships/image" Target="../media/image402.png"/><Relationship Id="rId31" Type="http://schemas.openxmlformats.org/officeDocument/2006/relationships/image" Target="../media/image414.png"/><Relationship Id="rId4" Type="http://schemas.openxmlformats.org/officeDocument/2006/relationships/image" Target="../media/image168.png"/><Relationship Id="rId9" Type="http://schemas.openxmlformats.org/officeDocument/2006/relationships/image" Target="../media/image392.png"/><Relationship Id="rId14" Type="http://schemas.openxmlformats.org/officeDocument/2006/relationships/image" Target="../media/image397.png"/><Relationship Id="rId22" Type="http://schemas.openxmlformats.org/officeDocument/2006/relationships/image" Target="../media/image405.png"/><Relationship Id="rId27" Type="http://schemas.openxmlformats.org/officeDocument/2006/relationships/image" Target="../media/image410.png"/><Relationship Id="rId30" Type="http://schemas.openxmlformats.org/officeDocument/2006/relationships/image" Target="../media/image413.png"/><Relationship Id="rId35" Type="http://schemas.openxmlformats.org/officeDocument/2006/relationships/image" Target="../media/image418.png"/><Relationship Id="rId8" Type="http://schemas.openxmlformats.org/officeDocument/2006/relationships/image" Target="../media/image391.png"/><Relationship Id="rId3" Type="http://schemas.openxmlformats.org/officeDocument/2006/relationships/image" Target="../media/image167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13" Type="http://schemas.openxmlformats.org/officeDocument/2006/relationships/image" Target="../media/image427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12" Type="http://schemas.openxmlformats.org/officeDocument/2006/relationships/image" Target="../media/image426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177.png"/><Relationship Id="rId5" Type="http://schemas.openxmlformats.org/officeDocument/2006/relationships/image" Target="../media/image169.png"/><Relationship Id="rId10" Type="http://schemas.openxmlformats.org/officeDocument/2006/relationships/image" Target="../media/image425.png"/><Relationship Id="rId4" Type="http://schemas.openxmlformats.org/officeDocument/2006/relationships/image" Target="../media/image168.png"/><Relationship Id="rId9" Type="http://schemas.openxmlformats.org/officeDocument/2006/relationships/image" Target="../media/image4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3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8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9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Relationship Id="rId9" Type="http://schemas.openxmlformats.org/officeDocument/2006/relationships/image" Target="../media/image430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10" Type="http://schemas.openxmlformats.org/officeDocument/2006/relationships/image" Target="../media/image433.png"/><Relationship Id="rId4" Type="http://schemas.openxmlformats.org/officeDocument/2006/relationships/image" Target="../media/image168.png"/><Relationship Id="rId9" Type="http://schemas.openxmlformats.org/officeDocument/2006/relationships/image" Target="../media/image432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10" Type="http://schemas.openxmlformats.org/officeDocument/2006/relationships/image" Target="../media/image435.png"/><Relationship Id="rId4" Type="http://schemas.openxmlformats.org/officeDocument/2006/relationships/image" Target="../media/image168.png"/><Relationship Id="rId9" Type="http://schemas.openxmlformats.org/officeDocument/2006/relationships/image" Target="../media/image434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10" Type="http://schemas.openxmlformats.org/officeDocument/2006/relationships/image" Target="../media/image437.png"/><Relationship Id="rId4" Type="http://schemas.openxmlformats.org/officeDocument/2006/relationships/image" Target="../media/image168.png"/><Relationship Id="rId9" Type="http://schemas.openxmlformats.org/officeDocument/2006/relationships/image" Target="../media/image436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10" Type="http://schemas.openxmlformats.org/officeDocument/2006/relationships/image" Target="../media/image439.png"/><Relationship Id="rId4" Type="http://schemas.openxmlformats.org/officeDocument/2006/relationships/image" Target="../media/image168.png"/><Relationship Id="rId9" Type="http://schemas.openxmlformats.org/officeDocument/2006/relationships/image" Target="../media/image438.png"/></Relationships>
</file>

<file path=ppt/slides/_rels/slide8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5.png"/><Relationship Id="rId18" Type="http://schemas.openxmlformats.org/officeDocument/2006/relationships/image" Target="../media/image450.png"/><Relationship Id="rId26" Type="http://schemas.openxmlformats.org/officeDocument/2006/relationships/image" Target="../media/image458.png"/><Relationship Id="rId39" Type="http://schemas.openxmlformats.org/officeDocument/2006/relationships/image" Target="../media/image471.png"/><Relationship Id="rId21" Type="http://schemas.openxmlformats.org/officeDocument/2006/relationships/image" Target="../media/image453.png"/><Relationship Id="rId34" Type="http://schemas.openxmlformats.org/officeDocument/2006/relationships/image" Target="../media/image466.png"/><Relationship Id="rId42" Type="http://schemas.openxmlformats.org/officeDocument/2006/relationships/image" Target="../media/image474.png"/><Relationship Id="rId47" Type="http://schemas.openxmlformats.org/officeDocument/2006/relationships/image" Target="../media/image479.png"/><Relationship Id="rId50" Type="http://schemas.openxmlformats.org/officeDocument/2006/relationships/image" Target="../media/image482.png"/><Relationship Id="rId55" Type="http://schemas.openxmlformats.org/officeDocument/2006/relationships/image" Target="../media/image487.png"/><Relationship Id="rId7" Type="http://schemas.openxmlformats.org/officeDocument/2006/relationships/image" Target="../media/image171.png"/><Relationship Id="rId2" Type="http://schemas.openxmlformats.org/officeDocument/2006/relationships/image" Target="../media/image157.png"/><Relationship Id="rId16" Type="http://schemas.openxmlformats.org/officeDocument/2006/relationships/image" Target="../media/image448.png"/><Relationship Id="rId29" Type="http://schemas.openxmlformats.org/officeDocument/2006/relationships/image" Target="../media/image461.png"/><Relationship Id="rId11" Type="http://schemas.openxmlformats.org/officeDocument/2006/relationships/image" Target="../media/image443.png"/><Relationship Id="rId24" Type="http://schemas.openxmlformats.org/officeDocument/2006/relationships/image" Target="../media/image456.png"/><Relationship Id="rId32" Type="http://schemas.openxmlformats.org/officeDocument/2006/relationships/image" Target="../media/image464.png"/><Relationship Id="rId37" Type="http://schemas.openxmlformats.org/officeDocument/2006/relationships/image" Target="../media/image469.png"/><Relationship Id="rId40" Type="http://schemas.openxmlformats.org/officeDocument/2006/relationships/image" Target="../media/image472.png"/><Relationship Id="rId45" Type="http://schemas.openxmlformats.org/officeDocument/2006/relationships/image" Target="../media/image477.png"/><Relationship Id="rId53" Type="http://schemas.openxmlformats.org/officeDocument/2006/relationships/image" Target="../media/image485.png"/><Relationship Id="rId5" Type="http://schemas.openxmlformats.org/officeDocument/2006/relationships/image" Target="../media/image169.png"/><Relationship Id="rId10" Type="http://schemas.openxmlformats.org/officeDocument/2006/relationships/image" Target="../media/image442.png"/><Relationship Id="rId19" Type="http://schemas.openxmlformats.org/officeDocument/2006/relationships/image" Target="../media/image451.png"/><Relationship Id="rId31" Type="http://schemas.openxmlformats.org/officeDocument/2006/relationships/image" Target="../media/image463.png"/><Relationship Id="rId44" Type="http://schemas.openxmlformats.org/officeDocument/2006/relationships/image" Target="../media/image476.png"/><Relationship Id="rId52" Type="http://schemas.openxmlformats.org/officeDocument/2006/relationships/image" Target="../media/image484.png"/><Relationship Id="rId4" Type="http://schemas.openxmlformats.org/officeDocument/2006/relationships/image" Target="../media/image168.png"/><Relationship Id="rId9" Type="http://schemas.openxmlformats.org/officeDocument/2006/relationships/image" Target="../media/image441.png"/><Relationship Id="rId14" Type="http://schemas.openxmlformats.org/officeDocument/2006/relationships/image" Target="../media/image446.png"/><Relationship Id="rId22" Type="http://schemas.openxmlformats.org/officeDocument/2006/relationships/image" Target="../media/image454.png"/><Relationship Id="rId27" Type="http://schemas.openxmlformats.org/officeDocument/2006/relationships/image" Target="../media/image459.png"/><Relationship Id="rId30" Type="http://schemas.openxmlformats.org/officeDocument/2006/relationships/image" Target="../media/image462.png"/><Relationship Id="rId35" Type="http://schemas.openxmlformats.org/officeDocument/2006/relationships/image" Target="../media/image467.png"/><Relationship Id="rId43" Type="http://schemas.openxmlformats.org/officeDocument/2006/relationships/image" Target="../media/image475.png"/><Relationship Id="rId48" Type="http://schemas.openxmlformats.org/officeDocument/2006/relationships/image" Target="../media/image480.png"/><Relationship Id="rId8" Type="http://schemas.openxmlformats.org/officeDocument/2006/relationships/image" Target="../media/image440.png"/><Relationship Id="rId51" Type="http://schemas.openxmlformats.org/officeDocument/2006/relationships/image" Target="../media/image483.png"/><Relationship Id="rId3" Type="http://schemas.openxmlformats.org/officeDocument/2006/relationships/image" Target="../media/image167.png"/><Relationship Id="rId12" Type="http://schemas.openxmlformats.org/officeDocument/2006/relationships/image" Target="../media/image444.png"/><Relationship Id="rId17" Type="http://schemas.openxmlformats.org/officeDocument/2006/relationships/image" Target="../media/image449.png"/><Relationship Id="rId25" Type="http://schemas.openxmlformats.org/officeDocument/2006/relationships/image" Target="../media/image457.png"/><Relationship Id="rId33" Type="http://schemas.openxmlformats.org/officeDocument/2006/relationships/image" Target="../media/image465.png"/><Relationship Id="rId38" Type="http://schemas.openxmlformats.org/officeDocument/2006/relationships/image" Target="../media/image470.png"/><Relationship Id="rId46" Type="http://schemas.openxmlformats.org/officeDocument/2006/relationships/image" Target="../media/image478.png"/><Relationship Id="rId20" Type="http://schemas.openxmlformats.org/officeDocument/2006/relationships/image" Target="../media/image452.png"/><Relationship Id="rId41" Type="http://schemas.openxmlformats.org/officeDocument/2006/relationships/image" Target="../media/image473.png"/><Relationship Id="rId54" Type="http://schemas.openxmlformats.org/officeDocument/2006/relationships/image" Target="../media/image4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5" Type="http://schemas.openxmlformats.org/officeDocument/2006/relationships/image" Target="../media/image447.png"/><Relationship Id="rId23" Type="http://schemas.openxmlformats.org/officeDocument/2006/relationships/image" Target="../media/image455.png"/><Relationship Id="rId28" Type="http://schemas.openxmlformats.org/officeDocument/2006/relationships/image" Target="../media/image460.png"/><Relationship Id="rId36" Type="http://schemas.openxmlformats.org/officeDocument/2006/relationships/image" Target="../media/image468.png"/><Relationship Id="rId49" Type="http://schemas.openxmlformats.org/officeDocument/2006/relationships/image" Target="../media/image48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49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12" Type="http://schemas.openxmlformats.org/officeDocument/2006/relationships/image" Target="../media/image49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490.png"/><Relationship Id="rId5" Type="http://schemas.openxmlformats.org/officeDocument/2006/relationships/image" Target="../media/image169.png"/><Relationship Id="rId10" Type="http://schemas.openxmlformats.org/officeDocument/2006/relationships/image" Target="../media/image489.png"/><Relationship Id="rId4" Type="http://schemas.openxmlformats.org/officeDocument/2006/relationships/image" Target="../media/image168.png"/><Relationship Id="rId9" Type="http://schemas.openxmlformats.org/officeDocument/2006/relationships/image" Target="../media/image488.png"/><Relationship Id="rId14" Type="http://schemas.openxmlformats.org/officeDocument/2006/relationships/image" Target="../media/image49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4.png"/><Relationship Id="rId3" Type="http://schemas.openxmlformats.org/officeDocument/2006/relationships/image" Target="../media/image157.png"/><Relationship Id="rId7" Type="http://schemas.openxmlformats.org/officeDocument/2006/relationships/image" Target="../media/image170.png"/><Relationship Id="rId12" Type="http://schemas.openxmlformats.org/officeDocument/2006/relationships/image" Target="../media/image49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11" Type="http://schemas.openxmlformats.org/officeDocument/2006/relationships/image" Target="../media/image496.png"/><Relationship Id="rId5" Type="http://schemas.openxmlformats.org/officeDocument/2006/relationships/image" Target="../media/image168.png"/><Relationship Id="rId10" Type="http://schemas.openxmlformats.org/officeDocument/2006/relationships/image" Target="../media/image171.png"/><Relationship Id="rId4" Type="http://schemas.openxmlformats.org/officeDocument/2006/relationships/image" Target="../media/image167.png"/><Relationship Id="rId9" Type="http://schemas.openxmlformats.org/officeDocument/2006/relationships/image" Target="../media/image495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57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34.png"/><Relationship Id="rId4" Type="http://schemas.openxmlformats.org/officeDocument/2006/relationships/image" Target="../media/image17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246" y="3377550"/>
            <a:ext cx="721800" cy="102900"/>
          </a:xfrm>
          <a:prstGeom prst="rect">
            <a:avLst/>
          </a:prstGeom>
        </p:spPr>
      </p:pic>
      <p:pic>
        <p:nvPicPr>
          <p:cNvPr id="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61" y="3377550"/>
            <a:ext cx="721800" cy="102900"/>
          </a:xfrm>
          <a:prstGeom prst="rect">
            <a:avLst/>
          </a:prstGeom>
        </p:spPr>
      </p:pic>
      <p:pic>
        <p:nvPicPr>
          <p:cNvPr id="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7550"/>
            <a:ext cx="721798" cy="102900"/>
          </a:xfrm>
          <a:prstGeom prst="rect">
            <a:avLst/>
          </a:prstGeom>
        </p:spPr>
      </p:pic>
      <p:pic>
        <p:nvPicPr>
          <p:cNvPr id="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4" y="3377550"/>
            <a:ext cx="5216700" cy="102900"/>
          </a:xfrm>
          <a:prstGeom prst="rect">
            <a:avLst/>
          </a:prstGeom>
        </p:spPr>
      </p:pic>
      <p:pic>
        <p:nvPicPr>
          <p:cNvPr id="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5" y="3785250"/>
            <a:ext cx="7520700" cy="15465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807150" y="3904502"/>
            <a:ext cx="7257415" cy="14579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z="474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Introdução à programação </a:t>
            </a:r>
          </a:p>
          <a:p>
            <a:pPr marL="0">
              <a:lnSpc>
                <a:spcPct val="100000"/>
              </a:lnSpc>
            </a:pPr>
            <a:r>
              <a:rPr lang="pt-BR" sz="474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com Python</a:t>
            </a:r>
            <a:endParaRPr lang="pt-BR" sz="4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3907111" y="5358780"/>
            <a:ext cx="345186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z="30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Igor Terriaga Santos</a:t>
            </a:r>
            <a:endParaRPr lang="pt-BR" sz="3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750" y="183499"/>
            <a:ext cx="3810000" cy="2857500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45" y="66040"/>
            <a:ext cx="3966210" cy="29749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4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4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4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4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4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0702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 Zen do Python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5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790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876408"/>
            <a:ext cx="6271895" cy="13849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Agora é melhor que nunca.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Embora nunca frequentemente seja melhor que “já”.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Se a implementação é difícil de explicar, é uma má ideia.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Se a implementação é fácil de explicar, pode ser uma boa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ideia.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3257533"/>
            <a:ext cx="652462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Namespaces são uma grande ideia, vamos ter mais dessas!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5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25" y="274643"/>
            <a:ext cx="1971775" cy="1966776"/>
          </a:xfrm>
          <a:prstGeom prst="rect">
            <a:avLst/>
          </a:prstGeom>
        </p:spPr>
      </p:pic>
      <p:pic>
        <p:nvPicPr>
          <p:cNvPr id="25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25" y="274644"/>
            <a:ext cx="1971775" cy="19667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5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5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5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5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5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058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04620"/>
            <a:ext cx="661289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Usos do Python - Frameworks</a:t>
            </a:r>
            <a:endParaRPr sz="36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5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25" y="1661867"/>
            <a:ext cx="3281328" cy="1143000"/>
          </a:xfrm>
          <a:prstGeom prst="rect">
            <a:avLst/>
          </a:prstGeom>
        </p:spPr>
      </p:pic>
      <p:pic>
        <p:nvPicPr>
          <p:cNvPr id="26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575" y="1661867"/>
            <a:ext cx="3810000" cy="1628775"/>
          </a:xfrm>
          <a:prstGeom prst="rect">
            <a:avLst/>
          </a:prstGeom>
        </p:spPr>
      </p:pic>
      <p:pic>
        <p:nvPicPr>
          <p:cNvPr id="26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25" y="3442450"/>
            <a:ext cx="3393600" cy="1772450"/>
          </a:xfrm>
          <a:prstGeom prst="rect">
            <a:avLst/>
          </a:prstGeom>
        </p:spPr>
      </p:pic>
      <p:pic>
        <p:nvPicPr>
          <p:cNvPr id="26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225" y="3747842"/>
            <a:ext cx="4676775" cy="12192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127BC76-D92A-41DE-8320-BD03556894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2124075"/>
            <a:ext cx="5715000" cy="26098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6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6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7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7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7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058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04620"/>
            <a:ext cx="50558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Outros usos do python</a:t>
            </a:r>
            <a:endParaRPr sz="36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7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5" y="1721225"/>
            <a:ext cx="6880925" cy="5061825"/>
          </a:xfrm>
          <a:prstGeom prst="rect">
            <a:avLst/>
          </a:prstGeom>
        </p:spPr>
      </p:pic>
      <p:pic>
        <p:nvPicPr>
          <p:cNvPr id="27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5" y="1721225"/>
            <a:ext cx="6880925" cy="50618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7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7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7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7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8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2862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Onde o Python é usado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8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00" y="2225597"/>
            <a:ext cx="1968400" cy="821825"/>
          </a:xfrm>
          <a:prstGeom prst="rect">
            <a:avLst/>
          </a:prstGeom>
        </p:spPr>
      </p:pic>
      <p:pic>
        <p:nvPicPr>
          <p:cNvPr id="28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00" y="2225597"/>
            <a:ext cx="1968400" cy="821825"/>
          </a:xfrm>
          <a:prstGeom prst="rect">
            <a:avLst/>
          </a:prstGeom>
        </p:spPr>
      </p:pic>
      <p:pic>
        <p:nvPicPr>
          <p:cNvPr id="28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200" y="1842500"/>
            <a:ext cx="2876426" cy="1588025"/>
          </a:xfrm>
          <a:prstGeom prst="rect">
            <a:avLst/>
          </a:prstGeom>
        </p:spPr>
      </p:pic>
      <p:pic>
        <p:nvPicPr>
          <p:cNvPr id="284" name="Image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200" y="1842500"/>
            <a:ext cx="2876426" cy="1588025"/>
          </a:xfrm>
          <a:prstGeom prst="rect">
            <a:avLst/>
          </a:prstGeom>
        </p:spPr>
      </p:pic>
      <p:pic>
        <p:nvPicPr>
          <p:cNvPr id="28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00" y="4255351"/>
            <a:ext cx="2106700" cy="1743298"/>
          </a:xfrm>
          <a:prstGeom prst="rect">
            <a:avLst/>
          </a:prstGeom>
        </p:spPr>
      </p:pic>
      <p:pic>
        <p:nvPicPr>
          <p:cNvPr id="28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00" y="4255351"/>
            <a:ext cx="2106700" cy="1743298"/>
          </a:xfrm>
          <a:prstGeom prst="rect">
            <a:avLst/>
          </a:prstGeom>
        </p:spPr>
      </p:pic>
      <p:pic>
        <p:nvPicPr>
          <p:cNvPr id="28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625" y="2061475"/>
            <a:ext cx="2095500" cy="1924049"/>
          </a:xfrm>
          <a:prstGeom prst="rect">
            <a:avLst/>
          </a:prstGeom>
        </p:spPr>
      </p:pic>
      <p:pic>
        <p:nvPicPr>
          <p:cNvPr id="288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625" y="2061475"/>
            <a:ext cx="2095500" cy="1924049"/>
          </a:xfrm>
          <a:prstGeom prst="rect">
            <a:avLst/>
          </a:prstGeom>
        </p:spPr>
      </p:pic>
      <p:pic>
        <p:nvPicPr>
          <p:cNvPr id="289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975" y="3985532"/>
            <a:ext cx="2945101" cy="1226643"/>
          </a:xfrm>
          <a:prstGeom prst="rect">
            <a:avLst/>
          </a:prstGeom>
        </p:spPr>
      </p:pic>
      <p:pic>
        <p:nvPicPr>
          <p:cNvPr id="290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975" y="3985532"/>
            <a:ext cx="2945101" cy="1226643"/>
          </a:xfrm>
          <a:prstGeom prst="rect">
            <a:avLst/>
          </a:prstGeom>
        </p:spPr>
      </p:pic>
      <p:pic>
        <p:nvPicPr>
          <p:cNvPr id="291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500" y="4864331"/>
            <a:ext cx="2131419" cy="1226650"/>
          </a:xfrm>
          <a:prstGeom prst="rect">
            <a:avLst/>
          </a:prstGeom>
        </p:spPr>
      </p:pic>
      <p:pic>
        <p:nvPicPr>
          <p:cNvPr id="292" name="Image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500" y="4864331"/>
            <a:ext cx="2131419" cy="12266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9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9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9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9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9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0453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Downloads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9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973225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170583"/>
            <a:ext cx="495537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Python:  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https://www.python.org/downloads/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00" name="Image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768" y="2372894"/>
            <a:ext cx="3675457" cy="1371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527149" y="2580158"/>
            <a:ext cx="2638425" cy="2673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Baixem a </a:t>
            </a:r>
            <a:r>
              <a:rPr lang="pt-BR"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última versão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069949" y="2989733"/>
            <a:ext cx="160843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Notepad++: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3399308"/>
            <a:ext cx="526534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https://notepad-plus-plus.org/download/v7.5.4.html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02" name="Image">
            <a:hlinkClick r:id="rId11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25" y="3601619"/>
            <a:ext cx="5221261" cy="13716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1069949" y="3808883"/>
            <a:ext cx="234955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Visual Studio Code: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4218458"/>
            <a:ext cx="406816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https://code.visualstudio.com/download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04" name="Image">
            <a:hlinkClick r:id="rId13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25" y="4420769"/>
            <a:ext cx="4024074" cy="13716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069949" y="4628033"/>
            <a:ext cx="1354684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Pycharm: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625" y="5037608"/>
            <a:ext cx="582678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https://www.jetbrains.com/pycharm/download/#section=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06" name="Image">
            <a:hlinkClick r:id="rId15"/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25" y="5239920"/>
            <a:ext cx="5782706" cy="1371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436625" y="5447183"/>
            <a:ext cx="93405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windows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08" name="Image">
            <a:hlinkClick r:id="rId15"/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25" y="5649495"/>
            <a:ext cx="889946" cy="1371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1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1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1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1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1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1789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Material complementar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1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973225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170583"/>
            <a:ext cx="6186147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Texto: PEP 8 - Guia de boas práticas para escrita de código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580158"/>
            <a:ext cx="111899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em Python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989733"/>
            <a:ext cx="203728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http://pep8.org/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17" name="Image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3192044"/>
            <a:ext cx="1626500" cy="13716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069949" y="3399308"/>
            <a:ext cx="576072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Vídeo: Curso em Vídeo -  Curso Python #02 - Para que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808883"/>
            <a:ext cx="145046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serve Python?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4218458"/>
            <a:ext cx="564802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 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https://www.youtube.com/watch?v=Mp0vhMDI7fA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19" name="Image">
            <a:hlinkClick r:id="rId11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945" y="4420769"/>
            <a:ext cx="5193143" cy="13716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069949" y="4628033"/>
            <a:ext cx="303032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Livro: Python in Education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5037608"/>
            <a:ext cx="5704714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http://www.oreilly.com/programming/free/files/pyth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21" name="Image">
            <a:hlinkClick r:id="rId13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5239920"/>
            <a:ext cx="5293957" cy="1371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893825" y="5447183"/>
            <a:ext cx="201739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on-in-education.pdf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23" name="Image">
            <a:hlinkClick r:id="rId13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5649495"/>
            <a:ext cx="1973289" cy="1371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1069949" y="5856758"/>
            <a:ext cx="223685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Site: Python Brasil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6266333"/>
            <a:ext cx="2510714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http://python.org.br/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25" name="Image">
            <a:hlinkClick r:id="rId16"/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6468644"/>
            <a:ext cx="2099934" cy="137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4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34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34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34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35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816774"/>
            <a:ext cx="7772400" cy="10943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484511" y="4125552"/>
            <a:ext cx="6545885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Constantes e Variáveis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5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50"/>
            <a:ext cx="3511974" cy="3511974"/>
          </a:xfrm>
          <a:prstGeom prst="rect">
            <a:avLst/>
          </a:prstGeom>
        </p:spPr>
      </p:pic>
      <p:pic>
        <p:nvPicPr>
          <p:cNvPr id="35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49"/>
            <a:ext cx="3511974" cy="351197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5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5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5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5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5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0891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Constantes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5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028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800208"/>
            <a:ext cx="62922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São espaços reservados na memória do computador para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14533"/>
            <a:ext cx="49999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armazenar uma valor fixo, que não será possível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428858"/>
            <a:ext cx="32905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modificá-lo ao passar do tempo.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743183"/>
            <a:ext cx="59124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Podem ser letras, nomes, números, entre outros tipos.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057508"/>
            <a:ext cx="53949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Constantes numéricas: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números com valor fixo,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893825" y="3371833"/>
            <a:ext cx="54508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 ser inteiros ou reais(valores reais usam ponto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893825" y="3686158"/>
            <a:ext cx="11455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decimal (.).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4000483"/>
            <a:ext cx="5652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Constantes string: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nomes ou caracteres com valor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893825" y="4314808"/>
            <a:ext cx="5030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fixo, são delimitados por apóstrofo(‘) ou aspas(“).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6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24" y="4562475"/>
            <a:ext cx="2588175" cy="2082125"/>
          </a:xfrm>
          <a:prstGeom prst="rect">
            <a:avLst/>
          </a:prstGeom>
        </p:spPr>
      </p:pic>
      <p:pic>
        <p:nvPicPr>
          <p:cNvPr id="36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24" y="4562474"/>
            <a:ext cx="2588174" cy="20821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6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6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6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6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6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16643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Variáveis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6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028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800208"/>
            <a:ext cx="61499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Posição na memória que através de um nome armazena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14533"/>
            <a:ext cx="15684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valores, dados.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428858"/>
            <a:ext cx="62426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Estes valores podem ser recuperados através dos nomes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743183"/>
            <a:ext cx="14147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das variáveis.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057508"/>
            <a:ext cx="63442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Conteúdo pode ser modificado através de um comando de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371833"/>
            <a:ext cx="142143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atribuição (=).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3686158"/>
            <a:ext cx="55772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 Python os tipos das variáveis não precisam ser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625" y="4000483"/>
            <a:ext cx="52095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declaradas, portanto, o tipo da variável pode variar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625" y="4314808"/>
            <a:ext cx="3468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durante a execução do programa.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6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50" y="5058275"/>
            <a:ext cx="1404050" cy="307725"/>
          </a:xfrm>
          <a:prstGeom prst="rect">
            <a:avLst/>
          </a:prstGeom>
        </p:spPr>
      </p:pic>
      <p:pic>
        <p:nvPicPr>
          <p:cNvPr id="37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50" y="5058275"/>
            <a:ext cx="1404050" cy="307725"/>
          </a:xfrm>
          <a:prstGeom prst="rect">
            <a:avLst/>
          </a:prstGeom>
        </p:spPr>
      </p:pic>
      <p:pic>
        <p:nvPicPr>
          <p:cNvPr id="37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49" y="5457600"/>
            <a:ext cx="1950924" cy="248650"/>
          </a:xfrm>
          <a:prstGeom prst="rect">
            <a:avLst/>
          </a:prstGeom>
        </p:spPr>
      </p:pic>
      <p:pic>
        <p:nvPicPr>
          <p:cNvPr id="37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49" y="5457600"/>
            <a:ext cx="1950924" cy="248650"/>
          </a:xfrm>
          <a:prstGeom prst="rect">
            <a:avLst/>
          </a:prstGeom>
        </p:spPr>
      </p:pic>
      <p:pic>
        <p:nvPicPr>
          <p:cNvPr id="37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250" y="4987312"/>
            <a:ext cx="1523000" cy="449650"/>
          </a:xfrm>
          <a:prstGeom prst="rect">
            <a:avLst/>
          </a:prstGeom>
        </p:spPr>
      </p:pic>
      <p:pic>
        <p:nvPicPr>
          <p:cNvPr id="37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250" y="4987312"/>
            <a:ext cx="1523000" cy="449650"/>
          </a:xfrm>
          <a:prstGeom prst="rect">
            <a:avLst/>
          </a:prstGeom>
        </p:spPr>
      </p:pic>
      <p:pic>
        <p:nvPicPr>
          <p:cNvPr id="37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425" y="5706250"/>
            <a:ext cx="2118975" cy="387400"/>
          </a:xfrm>
          <a:prstGeom prst="rect">
            <a:avLst/>
          </a:prstGeom>
        </p:spPr>
      </p:pic>
      <p:pic>
        <p:nvPicPr>
          <p:cNvPr id="37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425" y="5706250"/>
            <a:ext cx="2118975" cy="387400"/>
          </a:xfrm>
          <a:prstGeom prst="rect">
            <a:avLst/>
          </a:prstGeom>
        </p:spPr>
      </p:pic>
      <p:pic>
        <p:nvPicPr>
          <p:cNvPr id="377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800" y="5518400"/>
            <a:ext cx="1580950" cy="511475"/>
          </a:xfrm>
          <a:prstGeom prst="rect">
            <a:avLst/>
          </a:prstGeom>
        </p:spPr>
      </p:pic>
      <p:pic>
        <p:nvPicPr>
          <p:cNvPr id="378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800" y="5518400"/>
            <a:ext cx="1580950" cy="511475"/>
          </a:xfrm>
          <a:prstGeom prst="rect">
            <a:avLst/>
          </a:prstGeom>
        </p:spPr>
      </p:pic>
      <p:pic>
        <p:nvPicPr>
          <p:cNvPr id="379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12" y="6111325"/>
            <a:ext cx="1773113" cy="511474"/>
          </a:xfrm>
          <a:prstGeom prst="rect">
            <a:avLst/>
          </a:prstGeom>
        </p:spPr>
      </p:pic>
      <p:pic>
        <p:nvPicPr>
          <p:cNvPr id="380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12" y="6111324"/>
            <a:ext cx="1773113" cy="5114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8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8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8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8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8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3070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Variáveis - Regras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8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028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800208"/>
            <a:ext cx="530415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Devem começar com  uma letra ou sublinhado _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114533"/>
            <a:ext cx="39262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Não devem começar com números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428858"/>
            <a:ext cx="5000879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Podem conter </a:t>
            </a:r>
            <a:r>
              <a:rPr sz="18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letras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z="18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números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</a:t>
            </a:r>
            <a:r>
              <a:rPr sz="18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sublinhados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743183"/>
            <a:ext cx="62210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Python diferencia letras minúsculas de minúsculas, o que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057508"/>
            <a:ext cx="29667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chamamos de</a:t>
            </a:r>
            <a:r>
              <a:rPr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case sensitive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3371833"/>
            <a:ext cx="22612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●   Variáveis válidas: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27149" y="3686158"/>
            <a:ext cx="40436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nome   _nome  nome2  sobre_nome</a:t>
            </a:r>
          </a:p>
        </p:txBody>
      </p:sp>
      <p:sp>
        <p:nvSpPr>
          <p:cNvPr id="10" name="text 1"/>
          <p:cNvSpPr txBox="1"/>
          <p:nvPr/>
        </p:nvSpPr>
        <p:spPr>
          <a:xfrm>
            <a:off x="1069949" y="4000483"/>
            <a:ext cx="24669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●   Variáveis inválidas: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527149" y="4314808"/>
            <a:ext cx="28244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1nome   nome.1  #nome</a:t>
            </a:r>
          </a:p>
        </p:txBody>
      </p:sp>
      <p:sp>
        <p:nvSpPr>
          <p:cNvPr id="12" name="text 1"/>
          <p:cNvSpPr txBox="1"/>
          <p:nvPr/>
        </p:nvSpPr>
        <p:spPr>
          <a:xfrm>
            <a:off x="1069949" y="4629133"/>
            <a:ext cx="25825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Variáveis diferentes: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4943458"/>
            <a:ext cx="24625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nome  Nome  NOME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8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18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18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18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18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212248"/>
            <a:ext cx="7772400" cy="1546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88448" y="3973126"/>
            <a:ext cx="6338012" cy="6803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Python: Fundamentos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275" y="650025"/>
            <a:ext cx="2907450" cy="2907450"/>
          </a:xfrm>
          <a:prstGeom prst="rect">
            <a:avLst/>
          </a:prstGeom>
        </p:spPr>
      </p:pic>
      <p:pic>
        <p:nvPicPr>
          <p:cNvPr id="19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275" y="650025"/>
            <a:ext cx="2907450" cy="29074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8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9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9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9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9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5453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Variáveis - Boas Práticas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9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028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1800208"/>
            <a:ext cx="64630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Como os nomes das variáveis são definidas pelo programador,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79425" y="2114533"/>
            <a:ext cx="28155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procure seguir essas dicas: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505058"/>
            <a:ext cx="58858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Usar  nomes que expressam o significado da variável.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2819383"/>
            <a:ext cx="65144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Usar mneumônicos,  palavras que facilitam a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memoriização.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1527149" y="3229593"/>
            <a:ext cx="70580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Evitar usar caracteres especiais em nomes de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variáveis (! $ % ?).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3627738"/>
            <a:ext cx="268262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Evitar usar acentuação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984349" y="3970638"/>
            <a:ext cx="3130346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74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Errado: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endere</a:t>
            </a:r>
            <a:r>
              <a:rPr sz="174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ç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= “Rua A”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984349" y="4323698"/>
            <a:ext cx="3054787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74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Certo: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endereco =  “Rua A”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4794868"/>
            <a:ext cx="6635750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Evitar nomear as variáveis apenas com letras,( i, j, x, y,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z, a), </a:t>
            </a: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exceto em contadores de laços de repetição e em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coordenadas.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485874" y="5453998"/>
            <a:ext cx="53854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Obedecer as regras vistas anteriormente citadas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9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9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9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9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0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2481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Variáveis - Legibilidade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0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20" y="1686863"/>
            <a:ext cx="4014384" cy="1559524"/>
          </a:xfrm>
          <a:prstGeom prst="rect">
            <a:avLst/>
          </a:prstGeom>
        </p:spPr>
      </p:pic>
      <p:pic>
        <p:nvPicPr>
          <p:cNvPr id="40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20" y="1686863"/>
            <a:ext cx="4014384" cy="1559523"/>
          </a:xfrm>
          <a:prstGeom prst="rect">
            <a:avLst/>
          </a:prstGeom>
        </p:spPr>
      </p:pic>
      <p:pic>
        <p:nvPicPr>
          <p:cNvPr id="40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912" y="1686878"/>
            <a:ext cx="2130300" cy="1497142"/>
          </a:xfrm>
          <a:prstGeom prst="rect">
            <a:avLst/>
          </a:prstGeom>
        </p:spPr>
      </p:pic>
      <p:pic>
        <p:nvPicPr>
          <p:cNvPr id="40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912" y="1686878"/>
            <a:ext cx="2130300" cy="1497142"/>
          </a:xfrm>
          <a:prstGeom prst="rect">
            <a:avLst/>
          </a:prstGeom>
        </p:spPr>
      </p:pic>
      <p:pic>
        <p:nvPicPr>
          <p:cNvPr id="40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00" y="4406225"/>
            <a:ext cx="4314125" cy="1572000"/>
          </a:xfrm>
          <a:prstGeom prst="rect">
            <a:avLst/>
          </a:prstGeom>
        </p:spPr>
      </p:pic>
      <p:pic>
        <p:nvPicPr>
          <p:cNvPr id="40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00" y="4406225"/>
            <a:ext cx="4314125" cy="1572000"/>
          </a:xfrm>
          <a:prstGeom prst="rect">
            <a:avLst/>
          </a:prstGeom>
        </p:spPr>
      </p:pic>
      <p:pic>
        <p:nvPicPr>
          <p:cNvPr id="40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5" y="3872200"/>
            <a:ext cx="3623400" cy="12441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12300" y="4005169"/>
            <a:ext cx="3127857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90" b="1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O que cada código faz?</a:t>
            </a:r>
            <a:endParaRPr sz="2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412300" y="4729069"/>
            <a:ext cx="2709976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90" b="1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Qual é mais legível?</a:t>
            </a:r>
            <a:endParaRPr sz="21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0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1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41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1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1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8464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Variáveis - Palavras Reservadas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1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028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1678288"/>
            <a:ext cx="6846570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Python possui palavras que não podem ser usadas como </a:t>
            </a: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nome de variáveis, pois elas desempenham determinadas funções</a:t>
            </a: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dentro da linguagem. 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3495295" y="2542523"/>
            <a:ext cx="1220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Estas são:</a:t>
            </a:r>
            <a:endParaRPr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1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200" y="2914587"/>
            <a:ext cx="4981575" cy="3019425"/>
          </a:xfrm>
          <a:prstGeom prst="rect">
            <a:avLst/>
          </a:prstGeom>
        </p:spPr>
      </p:pic>
      <p:pic>
        <p:nvPicPr>
          <p:cNvPr id="41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398" y="2971242"/>
            <a:ext cx="4981575" cy="3019425"/>
          </a:xfrm>
          <a:prstGeom prst="rect">
            <a:avLst/>
          </a:prstGeom>
        </p:spPr>
      </p:pic>
      <p:pic>
        <p:nvPicPr>
          <p:cNvPr id="41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487" y="5934025"/>
            <a:ext cx="5909399" cy="2487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710672" y="6047309"/>
            <a:ext cx="553687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Fonte: https://www.programiz.com/python-programming/keyword-list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1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42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42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42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42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816774"/>
            <a:ext cx="7772400" cy="10943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378441" y="4125552"/>
            <a:ext cx="6758026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Comando de atribuição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2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50"/>
            <a:ext cx="3511974" cy="3511974"/>
          </a:xfrm>
          <a:prstGeom prst="rect">
            <a:avLst/>
          </a:prstGeom>
        </p:spPr>
      </p:pic>
      <p:pic>
        <p:nvPicPr>
          <p:cNvPr id="42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49"/>
            <a:ext cx="3511974" cy="351197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2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2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42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3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3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3915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Atribuindo valores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3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4146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atribuir um valor a uma variável é utilizado o</a:t>
            </a: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comando de atribuição (=)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581258"/>
            <a:ext cx="6278245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variavel = valor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(Onde lê-se variável recebe valor)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Não confundir o comando de atribuição (=) com o sinal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igualdade(==)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3409933"/>
            <a:ext cx="590169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variavel == valor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(Diferente do caso acima, aqui lê-se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variável é igual a valor).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3962383"/>
            <a:ext cx="62693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 comando de atribuição é formado por uma e</a:t>
            </a: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xpressão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do lado direito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atribuída a uma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variável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do lado esquerdo,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4514833"/>
            <a:ext cx="33159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esta que armazena o  resultado.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4791058"/>
            <a:ext cx="54336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 comando de atribuição pode ser formado por: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Variável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constantes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operadores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3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750" y="5769425"/>
            <a:ext cx="2410500" cy="7152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005475" y="5902394"/>
            <a:ext cx="2072340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x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=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35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 +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(</a:t>
            </a:r>
            <a:r>
              <a:rPr sz="2400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x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)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3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775" y="5769425"/>
            <a:ext cx="1695000" cy="497700"/>
          </a:xfrm>
          <a:prstGeom prst="rect">
            <a:avLst/>
          </a:prstGeom>
        </p:spPr>
      </p:pic>
      <p:pic>
        <p:nvPicPr>
          <p:cNvPr id="43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620" y="5755005"/>
            <a:ext cx="1903095" cy="5810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5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55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55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55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55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47726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Atribuição múltipla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5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2028808"/>
            <a:ext cx="64312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 a atribuição múltipla é possível definir vários valores para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79425" y="2305033"/>
            <a:ext cx="61950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variáveis diferentes de uma só vez, como o exemplo abaixo: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5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875375"/>
            <a:ext cx="3553900" cy="1019950"/>
          </a:xfrm>
          <a:prstGeom prst="rect">
            <a:avLst/>
          </a:prstGeom>
        </p:spPr>
      </p:pic>
      <p:pic>
        <p:nvPicPr>
          <p:cNvPr id="55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875375"/>
            <a:ext cx="3553900" cy="101994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8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58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59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59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59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816774"/>
            <a:ext cx="7772400" cy="10943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50477" y="4125552"/>
            <a:ext cx="7413956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Entrada e Saída de Dados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9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50"/>
            <a:ext cx="3511974" cy="3511974"/>
          </a:xfrm>
          <a:prstGeom prst="rect">
            <a:avLst/>
          </a:prstGeom>
        </p:spPr>
      </p:pic>
      <p:pic>
        <p:nvPicPr>
          <p:cNvPr id="59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49"/>
            <a:ext cx="3511974" cy="3511974"/>
          </a:xfrm>
          <a:prstGeom prst="rect">
            <a:avLst/>
          </a:prstGeom>
        </p:spPr>
      </p:pic>
      <p:pic>
        <p:nvPicPr>
          <p:cNvPr id="59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2618924" cy="2618937"/>
          </a:xfrm>
          <a:prstGeom prst="rect">
            <a:avLst/>
          </a:prstGeom>
        </p:spPr>
      </p:pic>
      <p:pic>
        <p:nvPicPr>
          <p:cNvPr id="59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2618924" cy="261893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9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59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0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0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0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2619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Entrada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0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949315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Uso da 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input( )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9080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Maneira mais básica de entrada de dados em Python,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ela recebe um string e armazena em uma </a:t>
            </a: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variável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893825" y="2933683"/>
            <a:ext cx="373556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nome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=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(‘Digite seu nome: ’)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3286108"/>
            <a:ext cx="55232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O comando acima irá gerar a seguinte mensagem: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3638533"/>
            <a:ext cx="228486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74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Digite seu nome: _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990958"/>
            <a:ext cx="5373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O cursor _ está esperando que algo seja digitado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1893825" y="4343383"/>
            <a:ext cx="300244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Digite seu nome: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Antônio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27149" y="4695808"/>
            <a:ext cx="597662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Após digitado, o valor é armazenado na variável </a:t>
            </a: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nome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então podemos imprimir o resultado</a:t>
            </a:r>
          </a:p>
        </p:txBody>
      </p:sp>
      <p:sp>
        <p:nvSpPr>
          <p:cNvPr id="10" name="text 1"/>
          <p:cNvSpPr txBox="1"/>
          <p:nvPr/>
        </p:nvSpPr>
        <p:spPr>
          <a:xfrm>
            <a:off x="1893825" y="5324458"/>
            <a:ext cx="222040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‘Olá’,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nome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527149" y="5676883"/>
            <a:ext cx="27533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E o resultado final será:</a:t>
            </a:r>
          </a:p>
        </p:txBody>
      </p:sp>
      <p:sp>
        <p:nvSpPr>
          <p:cNvPr id="12" name="text 1"/>
          <p:cNvSpPr txBox="1"/>
          <p:nvPr/>
        </p:nvSpPr>
        <p:spPr>
          <a:xfrm>
            <a:off x="1893825" y="6029308"/>
            <a:ext cx="169461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Olá Antônio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0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0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0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0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0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92696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Entrada de Dados - Strings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1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0699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Ao usar a função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 input(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o que foi digitado retorna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String, mesmo que sejam digitados números.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581258"/>
            <a:ext cx="198722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Veja o exemplo: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893825" y="2933683"/>
            <a:ext cx="371957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Idade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=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input(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‘Digite sua idade: ’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3270867"/>
            <a:ext cx="2715769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Então digita-se a idade: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351025" y="3619482"/>
            <a:ext cx="204644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Digite sua idade: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3956667"/>
            <a:ext cx="559181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Podemod verificar o tipo de dado retornado através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 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type( 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893825" y="4581508"/>
            <a:ext cx="166536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type(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idade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 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4918692"/>
            <a:ext cx="53619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Logo, podemos verificar  que ela é um tipo String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351025" y="5267307"/>
            <a:ext cx="125890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 &lt;class 'str'&gt;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1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1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1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1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19599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76021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Entrada de Dados - Números Inteiros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1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4547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Já que a função 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só retorna String, como eu poderia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ler e armazenar um número inteiro?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581258"/>
            <a:ext cx="436969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É só transformar o valor em inteiro (int):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893825" y="2933683"/>
            <a:ext cx="192298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= input( 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3286108"/>
            <a:ext cx="293890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valor_inteiro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= 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int(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 valor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638533"/>
            <a:ext cx="6001910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 variável 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continua sendo uma String, porém a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variável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valor_inteiro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contém o inteiro correspondente 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4190983"/>
            <a:ext cx="58623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 da variável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 Aqui está uma maneira resumida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4467208"/>
            <a:ext cx="36080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se escrever o mesmo comando: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893825" y="4819633"/>
            <a:ext cx="308955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valor_inteiro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= 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int(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input( )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069949" y="5172058"/>
            <a:ext cx="59455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Do mesmo modo podemos converter o valor retornado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um tipo </a:t>
            </a: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float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893825" y="5800708"/>
            <a:ext cx="312201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valor_float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= 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float(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 ( )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9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9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9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9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9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142938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História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8299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Criada em 1991 pelo holandês Guido von Rossum no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343133"/>
            <a:ext cx="547702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Centrum  Wiskunde &amp; Informatica(CWI) em Amsterdã,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657458"/>
            <a:ext cx="93771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Holanda.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971783"/>
            <a:ext cx="42652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Concebida a partir da linguagem ABC.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286108"/>
            <a:ext cx="633412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Implementação oficial mantida  pela PSF em C, conhecida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600433"/>
            <a:ext cx="156522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como CPython.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3914758"/>
            <a:ext cx="285384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Outras implementações: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4229083"/>
            <a:ext cx="343837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para .NET(IronPython)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527149" y="4543408"/>
            <a:ext cx="1700327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JVM(Jython)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527149" y="4857733"/>
            <a:ext cx="178468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Python(PyPy)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403525"/>
            <a:ext cx="4114800" cy="2316724"/>
          </a:xfrm>
          <a:prstGeom prst="rect">
            <a:avLst/>
          </a:prstGeom>
        </p:spPr>
      </p:pic>
      <p:pic>
        <p:nvPicPr>
          <p:cNvPr id="199" name="Image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403525"/>
            <a:ext cx="4118649" cy="231672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1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2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2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2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2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19599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81559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Saída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2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4484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Já temos todos os dados armazenados em variáveis, agora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teremos que mostrar isto ao usuário, e é para este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581258"/>
            <a:ext cx="404373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propósito que usaremos a função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print( 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857483"/>
            <a:ext cx="63099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Ela recebe um ou mais valores separados por vírgula e 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imprime na tela.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2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2" y="3979449"/>
            <a:ext cx="8039876" cy="1920725"/>
          </a:xfrm>
          <a:prstGeom prst="rect">
            <a:avLst/>
          </a:prstGeom>
        </p:spPr>
      </p:pic>
      <p:pic>
        <p:nvPicPr>
          <p:cNvPr id="62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2" y="3979450"/>
            <a:ext cx="8039876" cy="19207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2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2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3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3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3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19599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81559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Saída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3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6699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Outra forma de imprimir usando a 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print(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format( 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3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8" y="3223849"/>
            <a:ext cx="8445425" cy="1951600"/>
          </a:xfrm>
          <a:prstGeom prst="rect">
            <a:avLst/>
          </a:prstGeom>
        </p:spPr>
      </p:pic>
      <p:pic>
        <p:nvPicPr>
          <p:cNvPr id="63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8" y="3223848"/>
            <a:ext cx="8445425" cy="19516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3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3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3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4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4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19599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81559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Saída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4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8223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Mas se você quisesse imprimir uma saída deste jeito: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893825" y="2381233"/>
            <a:ext cx="181622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Dados do Usuário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893825" y="2733658"/>
            <a:ext cx="12319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Nome: José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3086083"/>
            <a:ext cx="162351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Cidade: Aracaju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4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4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4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4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4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19599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81559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Saída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4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4420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Através do uso de aspas triplas “”” com a 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format(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possível ter uma saída assim: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5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200" y="2926748"/>
            <a:ext cx="6819599" cy="3433651"/>
          </a:xfrm>
          <a:prstGeom prst="rect">
            <a:avLst/>
          </a:prstGeom>
        </p:spPr>
      </p:pic>
      <p:pic>
        <p:nvPicPr>
          <p:cNvPr id="4" name="Imagem 3" descr="0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040" y="2818130"/>
            <a:ext cx="7487920" cy="307213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7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67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68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68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68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816774"/>
            <a:ext cx="7772400" cy="10943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482120" y="4125552"/>
            <a:ext cx="4550665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Tipos de Dados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8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2618924" cy="2618937"/>
          </a:xfrm>
          <a:prstGeom prst="rect">
            <a:avLst/>
          </a:prstGeom>
        </p:spPr>
      </p:pic>
      <p:pic>
        <p:nvPicPr>
          <p:cNvPr id="68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2618924" cy="2618937"/>
          </a:xfrm>
          <a:prstGeom prst="rect">
            <a:avLst/>
          </a:prstGeom>
        </p:spPr>
      </p:pic>
      <p:pic>
        <p:nvPicPr>
          <p:cNvPr id="68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987" y="304800"/>
            <a:ext cx="3490024" cy="3511974"/>
          </a:xfrm>
          <a:prstGeom prst="rect">
            <a:avLst/>
          </a:prstGeom>
        </p:spPr>
      </p:pic>
      <p:pic>
        <p:nvPicPr>
          <p:cNvPr id="68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987" y="304800"/>
            <a:ext cx="3490024" cy="351197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8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8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9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9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9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8505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9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409690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b="1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Tipo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 uma maneira de classificar as coisas, sejam objetos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informações.</a:t>
            </a:r>
          </a:p>
          <a:p>
            <a:pPr marL="366395">
              <a:lnSpc>
                <a:spcPct val="100000"/>
              </a:lnSpc>
            </a:pP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581258"/>
            <a:ext cx="6035675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b="1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Dado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 valor em sua forma bruta.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Logo, os tipos de dados em programação seriam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estariam classificados os valores, estes que podem ser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3409933"/>
            <a:ext cx="28257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armazenados em variáveis.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9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9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9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9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9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2602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dados -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0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755005" cy="110744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um conjunto de caracteres que formam palavras.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Operações básicas com String: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9080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Existem dois operadores que podem ser usados 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984349" y="3133708"/>
            <a:ext cx="543383" cy="508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■   +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■   *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441549" y="3686158"/>
            <a:ext cx="37369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Ambos servem para concatenar .</a:t>
            </a:r>
          </a:p>
        </p:txBody>
      </p:sp>
      <p:pic>
        <p:nvPicPr>
          <p:cNvPr id="70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608525"/>
            <a:ext cx="4073600" cy="1318325"/>
          </a:xfrm>
          <a:prstGeom prst="rect">
            <a:avLst/>
          </a:prstGeom>
        </p:spPr>
      </p:pic>
      <p:pic>
        <p:nvPicPr>
          <p:cNvPr id="70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608525"/>
            <a:ext cx="4073600" cy="1318325"/>
          </a:xfrm>
          <a:prstGeom prst="rect">
            <a:avLst/>
          </a:prstGeom>
        </p:spPr>
      </p:pic>
      <p:pic>
        <p:nvPicPr>
          <p:cNvPr id="70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300" y="4608525"/>
            <a:ext cx="4073599" cy="1159942"/>
          </a:xfrm>
          <a:prstGeom prst="rect">
            <a:avLst/>
          </a:prstGeom>
        </p:spPr>
      </p:pic>
      <p:pic>
        <p:nvPicPr>
          <p:cNvPr id="70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300" y="4608525"/>
            <a:ext cx="4073598" cy="115994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0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0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0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0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1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8120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dados - Números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1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4265295" cy="13849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Existem 4 tipos numéricos em Python: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Inteiro (int)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Ponto Flutuante (float)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Booleano (bool)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Complexo (complex)*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1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350" y="6186750"/>
            <a:ext cx="3982800" cy="4808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4997075" y="6300034"/>
            <a:ext cx="376420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*Neste curso não usaremos números complexos.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1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1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1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1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1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8120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dados - Números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1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241127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Operadores usados: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2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00" y="2689625"/>
            <a:ext cx="3421925" cy="3748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014296" y="2848882"/>
            <a:ext cx="104424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Operador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684644" y="2848882"/>
            <a:ext cx="104927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Operação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48468" y="3307958"/>
            <a:ext cx="17670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+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911703" y="3307958"/>
            <a:ext cx="59596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Soma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75100" y="3767032"/>
            <a:ext cx="12344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-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678071" y="3767032"/>
            <a:ext cx="106321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Subtração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69042" y="4226108"/>
            <a:ext cx="13555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*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509935" y="4226108"/>
            <a:ext cx="139948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Multiplicação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472128" y="4685183"/>
            <a:ext cx="12938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/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2813404" y="4685183"/>
            <a:ext cx="79255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Divisão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429494" y="5144257"/>
            <a:ext cx="21465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//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456900" y="5144257"/>
            <a:ext cx="150555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Divisão Inteira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423321" y="5603333"/>
            <a:ext cx="22699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**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2434496" y="5603333"/>
            <a:ext cx="155036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Exponenciação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424922" y="6062408"/>
            <a:ext cx="22379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%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2358143" y="6062408"/>
            <a:ext cx="170307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 panose="020B0604020202020204"/>
                <a:cs typeface="Arial" panose="020B0604020202020204"/>
              </a:rPr>
              <a:t>Resto da Divisão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2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375" y="2032950"/>
            <a:ext cx="2023000" cy="4661700"/>
          </a:xfrm>
          <a:prstGeom prst="rect">
            <a:avLst/>
          </a:prstGeom>
        </p:spPr>
      </p:pic>
      <p:pic>
        <p:nvPicPr>
          <p:cNvPr id="72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375" y="2032950"/>
            <a:ext cx="2023000" cy="46617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2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2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2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2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2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70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11238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dados - Booleanos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2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3049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também um tipo de dado numérico, porém só armazena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os valores 0 e 1.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581258"/>
            <a:ext cx="56800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Utilizado para fazer comparações entre expressões,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resultando em  verdadeiro ou falso, onde: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3133708"/>
            <a:ext cx="1743075" cy="508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0: falso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1: verdadeiro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3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925" y="3882949"/>
            <a:ext cx="2724150" cy="2381250"/>
          </a:xfrm>
          <a:prstGeom prst="rect">
            <a:avLst/>
          </a:prstGeom>
        </p:spPr>
      </p:pic>
      <p:pic>
        <p:nvPicPr>
          <p:cNvPr id="73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925" y="3882949"/>
            <a:ext cx="2724150" cy="23812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0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0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0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0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0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142938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História</a:t>
            </a:r>
          </a:p>
        </p:txBody>
      </p:sp>
      <p:pic>
        <p:nvPicPr>
          <p:cNvPr id="20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82130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Nome inspirado no grupo humorístico britânico Monty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343133"/>
            <a:ext cx="215181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Python Flying Circus.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657458"/>
            <a:ext cx="57181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Ao contrário que  muita gente pensa o nome não faz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971783"/>
            <a:ext cx="59524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referência a cobra Python, o símbolo da cobra foi adotado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286108"/>
            <a:ext cx="244944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graças a editora O’reilly.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702975"/>
            <a:ext cx="2183600" cy="2864875"/>
          </a:xfrm>
          <a:prstGeom prst="rect">
            <a:avLst/>
          </a:prstGeom>
        </p:spPr>
      </p:pic>
      <p:pic>
        <p:nvPicPr>
          <p:cNvPr id="20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702975"/>
            <a:ext cx="2183600" cy="2864875"/>
          </a:xfrm>
          <a:prstGeom prst="rect">
            <a:avLst/>
          </a:prstGeom>
        </p:spPr>
      </p:pic>
      <p:pic>
        <p:nvPicPr>
          <p:cNvPr id="20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900" y="3770450"/>
            <a:ext cx="6600100" cy="2729925"/>
          </a:xfrm>
          <a:prstGeom prst="rect">
            <a:avLst/>
          </a:prstGeom>
        </p:spPr>
      </p:pic>
      <p:pic>
        <p:nvPicPr>
          <p:cNvPr id="21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900" y="3770449"/>
            <a:ext cx="6600100" cy="272992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3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3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3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3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3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70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7608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Números Inteiros e Reais Misturados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3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3493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Quando é feita uma operação entre números inteiros(int) 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reais (float) o valor sempre será um número real(float).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3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25" y="3154575"/>
            <a:ext cx="4476750" cy="2495550"/>
          </a:xfrm>
          <a:prstGeom prst="rect">
            <a:avLst/>
          </a:prstGeom>
        </p:spPr>
      </p:pic>
      <p:pic>
        <p:nvPicPr>
          <p:cNvPr id="74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25" y="3154575"/>
            <a:ext cx="4476750" cy="249555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4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4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4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4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4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70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07555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Precedência de Operadores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4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9455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Ao usar vários operadores juntos em um expressão,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devemos saber qual tem prioridade, ou seja, qual será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581258"/>
            <a:ext cx="204345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executado primeiro.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857483"/>
            <a:ext cx="56394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 Python essa é a ordem com que serão feitas 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operações: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4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975" y="3456949"/>
            <a:ext cx="2998500" cy="21144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4625894" y="3654308"/>
            <a:ext cx="116197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Parênteses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4431697" y="4006733"/>
            <a:ext cx="155036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Exponenciação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4090280" y="4359158"/>
            <a:ext cx="223319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Multiplicação/Divisão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356715" y="4711583"/>
            <a:ext cx="170032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Soma/Subtração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4230070" y="5064008"/>
            <a:ext cx="195361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Esquerda      Direita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4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550" y="3613600"/>
            <a:ext cx="11100" cy="1957800"/>
          </a:xfrm>
          <a:prstGeom prst="rect">
            <a:avLst/>
          </a:prstGeom>
        </p:spPr>
      </p:pic>
      <p:pic>
        <p:nvPicPr>
          <p:cNvPr id="75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500" y="3594550"/>
            <a:ext cx="47904" cy="1767303"/>
          </a:xfrm>
          <a:prstGeom prst="rect">
            <a:avLst/>
          </a:prstGeom>
        </p:spPr>
      </p:pic>
      <p:pic>
        <p:nvPicPr>
          <p:cNvPr id="75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374" y="5323397"/>
            <a:ext cx="163959" cy="211355"/>
          </a:xfrm>
          <a:prstGeom prst="rect">
            <a:avLst/>
          </a:prstGeom>
        </p:spPr>
      </p:pic>
      <p:pic>
        <p:nvPicPr>
          <p:cNvPr id="75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637" y="5170237"/>
            <a:ext cx="153675" cy="9525"/>
          </a:xfrm>
          <a:prstGeom prst="rect">
            <a:avLst/>
          </a:prstGeom>
        </p:spPr>
      </p:pic>
      <p:pic>
        <p:nvPicPr>
          <p:cNvPr id="75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787" y="5154505"/>
            <a:ext cx="52750" cy="4099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5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5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5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5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5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70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07555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Precedência de Operadores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2028808"/>
            <a:ext cx="243163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21 - 50 +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(10 * 20)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/ 2**2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821400"/>
            <a:ext cx="2651400" cy="469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979425" y="2942557"/>
            <a:ext cx="198220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21 - 50 +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200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/ 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2**2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821950"/>
            <a:ext cx="2651400" cy="4698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979425" y="3943107"/>
            <a:ext cx="166672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21 - 50 +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200 / 4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634425"/>
            <a:ext cx="2651400" cy="4698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979425" y="4755583"/>
            <a:ext cx="122804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21 - 50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+ 50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5446900"/>
            <a:ext cx="2651400" cy="4698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979425" y="5568058"/>
            <a:ext cx="87462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-29 + 50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6098050"/>
            <a:ext cx="2651400" cy="4698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979425" y="6219208"/>
            <a:ext cx="30929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21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00" y="2192900"/>
            <a:ext cx="96300" cy="628499"/>
          </a:xfrm>
          <a:prstGeom prst="rect">
            <a:avLst/>
          </a:prstGeom>
        </p:spPr>
      </p:pic>
      <p:pic>
        <p:nvPicPr>
          <p:cNvPr id="76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293" y="2188138"/>
            <a:ext cx="97169" cy="581533"/>
          </a:xfrm>
          <a:prstGeom prst="rect">
            <a:avLst/>
          </a:prstGeom>
        </p:spPr>
      </p:pic>
      <p:pic>
        <p:nvPicPr>
          <p:cNvPr id="76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741" y="2757764"/>
            <a:ext cx="40627" cy="54634"/>
          </a:xfrm>
          <a:prstGeom prst="rect">
            <a:avLst/>
          </a:prstGeom>
        </p:spPr>
      </p:pic>
      <p:pic>
        <p:nvPicPr>
          <p:cNvPr id="76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025" y="3110150"/>
            <a:ext cx="100800" cy="816599"/>
          </a:xfrm>
          <a:prstGeom prst="rect">
            <a:avLst/>
          </a:prstGeom>
        </p:spPr>
      </p:pic>
      <p:pic>
        <p:nvPicPr>
          <p:cNvPr id="77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264" y="3105387"/>
            <a:ext cx="103323" cy="769405"/>
          </a:xfrm>
          <a:prstGeom prst="rect">
            <a:avLst/>
          </a:prstGeom>
        </p:spPr>
      </p:pic>
      <p:pic>
        <p:nvPicPr>
          <p:cNvPr id="771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649" y="3863340"/>
            <a:ext cx="40753" cy="54352"/>
          </a:xfrm>
          <a:prstGeom prst="rect">
            <a:avLst/>
          </a:prstGeom>
        </p:spPr>
      </p:pic>
      <p:pic>
        <p:nvPicPr>
          <p:cNvPr id="77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900" y="4291750"/>
            <a:ext cx="250500" cy="407100"/>
          </a:xfrm>
          <a:prstGeom prst="rect">
            <a:avLst/>
          </a:prstGeom>
        </p:spPr>
      </p:pic>
      <p:pic>
        <p:nvPicPr>
          <p:cNvPr id="77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087" y="4286987"/>
            <a:ext cx="230074" cy="367951"/>
          </a:xfrm>
          <a:prstGeom prst="rect">
            <a:avLst/>
          </a:prstGeom>
        </p:spPr>
      </p:pic>
      <p:pic>
        <p:nvPicPr>
          <p:cNvPr id="774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434" y="4637169"/>
            <a:ext cx="45577" cy="54584"/>
          </a:xfrm>
          <a:prstGeom prst="rect">
            <a:avLst/>
          </a:prstGeom>
        </p:spPr>
      </p:pic>
      <p:pic>
        <p:nvPicPr>
          <p:cNvPr id="775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600" y="4978475"/>
            <a:ext cx="111900" cy="593100"/>
          </a:xfrm>
          <a:prstGeom prst="rect">
            <a:avLst/>
          </a:prstGeom>
        </p:spPr>
      </p:pic>
      <p:pic>
        <p:nvPicPr>
          <p:cNvPr id="776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433" y="4973712"/>
            <a:ext cx="110829" cy="546466"/>
          </a:xfrm>
          <a:prstGeom prst="rect">
            <a:avLst/>
          </a:prstGeom>
        </p:spPr>
      </p:pic>
      <p:pic>
        <p:nvPicPr>
          <p:cNvPr id="777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973" y="5507736"/>
            <a:ext cx="40445" cy="54918"/>
          </a:xfrm>
          <a:prstGeom prst="rect">
            <a:avLst/>
          </a:prstGeom>
        </p:spPr>
      </p:pic>
      <p:pic>
        <p:nvPicPr>
          <p:cNvPr id="778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375" y="5851125"/>
            <a:ext cx="257400" cy="302100"/>
          </a:xfrm>
          <a:prstGeom prst="rect">
            <a:avLst/>
          </a:prstGeom>
        </p:spPr>
      </p:pic>
      <p:pic>
        <p:nvPicPr>
          <p:cNvPr id="779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7" y="5846362"/>
            <a:ext cx="229860" cy="268124"/>
          </a:xfrm>
          <a:prstGeom prst="rect">
            <a:avLst/>
          </a:prstGeom>
        </p:spPr>
      </p:pic>
      <p:pic>
        <p:nvPicPr>
          <p:cNvPr id="780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43" y="6094758"/>
            <a:ext cx="49534" cy="52630"/>
          </a:xfrm>
          <a:prstGeom prst="rect">
            <a:avLst/>
          </a:prstGeom>
        </p:spPr>
      </p:pic>
      <p:pic>
        <p:nvPicPr>
          <p:cNvPr id="781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250" y="1900437"/>
            <a:ext cx="4762500" cy="752475"/>
          </a:xfrm>
          <a:prstGeom prst="rect">
            <a:avLst/>
          </a:prstGeom>
        </p:spPr>
      </p:pic>
      <p:pic>
        <p:nvPicPr>
          <p:cNvPr id="782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250" y="1900437"/>
            <a:ext cx="4762500" cy="752475"/>
          </a:xfrm>
          <a:prstGeom prst="rect">
            <a:avLst/>
          </a:prstGeom>
        </p:spPr>
      </p:pic>
      <p:pic>
        <p:nvPicPr>
          <p:cNvPr id="783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225" y="3546449"/>
            <a:ext cx="2998500" cy="21144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013144" y="3743808"/>
            <a:ext cx="116197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Parênteses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5818947" y="4096233"/>
            <a:ext cx="155036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Exponenciação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5477530" y="4448658"/>
            <a:ext cx="223319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Multiplicação/Divisão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743965" y="4801083"/>
            <a:ext cx="170032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Soma/Subtração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5617320" y="5153508"/>
            <a:ext cx="195361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Esquerda      Direita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84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00" y="3703100"/>
            <a:ext cx="11100" cy="1957800"/>
          </a:xfrm>
          <a:prstGeom prst="rect">
            <a:avLst/>
          </a:prstGeom>
        </p:spPr>
      </p:pic>
      <p:pic>
        <p:nvPicPr>
          <p:cNvPr id="785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750" y="3684050"/>
            <a:ext cx="47903" cy="1767303"/>
          </a:xfrm>
          <a:prstGeom prst="rect">
            <a:avLst/>
          </a:prstGeom>
        </p:spPr>
      </p:pic>
      <p:pic>
        <p:nvPicPr>
          <p:cNvPr id="786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24" y="5412897"/>
            <a:ext cx="163960" cy="211355"/>
          </a:xfrm>
          <a:prstGeom prst="rect">
            <a:avLst/>
          </a:prstGeom>
        </p:spPr>
      </p:pic>
      <p:pic>
        <p:nvPicPr>
          <p:cNvPr id="787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187" y="5270262"/>
            <a:ext cx="153675" cy="9525"/>
          </a:xfrm>
          <a:prstGeom prst="rect">
            <a:avLst/>
          </a:prstGeom>
        </p:spPr>
      </p:pic>
      <p:pic>
        <p:nvPicPr>
          <p:cNvPr id="788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337" y="5254529"/>
            <a:ext cx="52750" cy="4099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9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9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9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9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9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5651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Conversão de tipos - Números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9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0686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Através de funções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built-in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possível fazer a conversão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entre tipos.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581258"/>
            <a:ext cx="3406373" cy="508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float( )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 Transforma para float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int( )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 Transforma para inteiro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9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264925"/>
            <a:ext cx="3249975" cy="1523999"/>
          </a:xfrm>
          <a:prstGeom prst="rect">
            <a:avLst/>
          </a:prstGeom>
        </p:spPr>
      </p:pic>
      <p:pic>
        <p:nvPicPr>
          <p:cNvPr id="79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264925"/>
            <a:ext cx="3249975" cy="1523999"/>
          </a:xfrm>
          <a:prstGeom prst="rect">
            <a:avLst/>
          </a:prstGeom>
        </p:spPr>
      </p:pic>
      <p:pic>
        <p:nvPicPr>
          <p:cNvPr id="79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846075"/>
            <a:ext cx="7116625" cy="1478775"/>
          </a:xfrm>
          <a:prstGeom prst="rect">
            <a:avLst/>
          </a:prstGeom>
        </p:spPr>
      </p:pic>
      <p:pic>
        <p:nvPicPr>
          <p:cNvPr id="79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846075"/>
            <a:ext cx="7116625" cy="147877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0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80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80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80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80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0133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Conversão de tipos -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0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1245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Podemos também converter String em n[umeros com 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funções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float(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desde que a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String só contenha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581258"/>
            <a:ext cx="97269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números.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0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75" y="3243725"/>
            <a:ext cx="6677025" cy="2876549"/>
          </a:xfrm>
          <a:prstGeom prst="rect">
            <a:avLst/>
          </a:prstGeom>
        </p:spPr>
      </p:pic>
      <p:pic>
        <p:nvPicPr>
          <p:cNvPr id="80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75" y="3243724"/>
            <a:ext cx="6677025" cy="287655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2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3000"/>
          </a:xfrm>
          <a:prstGeom prst="rect">
            <a:avLst/>
          </a:prstGeom>
        </p:spPr>
      </p:pic>
      <p:pic>
        <p:nvPicPr>
          <p:cNvPr id="92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92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92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92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270237" y="2897758"/>
            <a:ext cx="6974434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Comandos Condicionais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2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92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93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37" y="927412"/>
            <a:ext cx="1964193" cy="1935167"/>
          </a:xfrm>
          <a:prstGeom prst="rect">
            <a:avLst/>
          </a:prstGeom>
        </p:spPr>
      </p:pic>
      <p:pic>
        <p:nvPicPr>
          <p:cNvPr id="93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37" y="927412"/>
            <a:ext cx="1964193" cy="193516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3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3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3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3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3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4116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Como tomar decisões?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3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54584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Programas de computador têm que tomar decisões o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436625" y="1847171"/>
            <a:ext cx="50609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tempo todo, e é para isso que usamos comandos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436625" y="2123395"/>
            <a:ext cx="13373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condicionais.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1069949" y="2541047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1436625" y="2523445"/>
            <a:ext cx="56362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São comandos que dependendo da entrada dos dados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1436625" y="2799670"/>
            <a:ext cx="2827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tomam decisões diferentes.</a:t>
            </a:r>
          </a:p>
        </p:txBody>
      </p:sp>
      <p:sp>
        <p:nvSpPr>
          <p:cNvPr id="10" name="text 1"/>
          <p:cNvSpPr txBox="1"/>
          <p:nvPr/>
        </p:nvSpPr>
        <p:spPr>
          <a:xfrm>
            <a:off x="1069949" y="3217322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11" name="text 1"/>
          <p:cNvSpPr txBox="1"/>
          <p:nvPr/>
        </p:nvSpPr>
        <p:spPr>
          <a:xfrm>
            <a:off x="1436625" y="3199720"/>
            <a:ext cx="56807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em Python usamos o comando </a:t>
            </a:r>
            <a:r>
              <a:rPr lang="pt-BR" spc="10" dirty="0">
                <a:solidFill>
                  <a:srgbClr val="FFFF00"/>
                </a:solidFill>
                <a:latin typeface="Arial" panose="020B0604020202020204"/>
                <a:cs typeface="Arial" panose="020B0604020202020204"/>
              </a:rPr>
              <a:t>if/else/elif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para tomar </a:t>
            </a:r>
          </a:p>
        </p:txBody>
      </p:sp>
      <p:sp>
        <p:nvSpPr>
          <p:cNvPr id="18" name="text 1"/>
          <p:cNvSpPr txBox="1"/>
          <p:nvPr/>
        </p:nvSpPr>
        <p:spPr>
          <a:xfrm>
            <a:off x="1436625" y="3475945"/>
            <a:ext cx="9766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decisões.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4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4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4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4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4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48532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02362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 se?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4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487981"/>
            <a:ext cx="2371725" cy="1035843"/>
          </a:xfrm>
          <a:prstGeom prst="rect">
            <a:avLst/>
          </a:prstGeom>
        </p:spPr>
      </p:pic>
      <p:pic>
        <p:nvPicPr>
          <p:cNvPr id="94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45" y="1487805"/>
            <a:ext cx="2746375" cy="1199515"/>
          </a:xfrm>
          <a:prstGeom prst="rect">
            <a:avLst/>
          </a:prstGeom>
        </p:spPr>
      </p:pic>
      <p:pic>
        <p:nvPicPr>
          <p:cNvPr id="94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911856"/>
            <a:ext cx="1185862" cy="535781"/>
          </a:xfrm>
          <a:prstGeom prst="rect">
            <a:avLst/>
          </a:prstGeom>
        </p:spPr>
      </p:pic>
      <p:pic>
        <p:nvPicPr>
          <p:cNvPr id="94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45" y="2912110"/>
            <a:ext cx="1964690" cy="888365"/>
          </a:xfrm>
          <a:prstGeom prst="rect">
            <a:avLst/>
          </a:prstGeom>
        </p:spPr>
      </p:pic>
      <p:pic>
        <p:nvPicPr>
          <p:cNvPr id="94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50" y="1105396"/>
            <a:ext cx="1675500" cy="3405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85074" y="1226555"/>
            <a:ext cx="89862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5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50" y="2565965"/>
            <a:ext cx="1675500" cy="3404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885074" y="2687123"/>
            <a:ext cx="64099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5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137" y="1205887"/>
            <a:ext cx="827100" cy="240000"/>
          </a:xfrm>
          <a:prstGeom prst="rect">
            <a:avLst/>
          </a:prstGeom>
        </p:spPr>
      </p:pic>
      <p:pic>
        <p:nvPicPr>
          <p:cNvPr id="95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375" y="1201125"/>
            <a:ext cx="836625" cy="24952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5071708" y="1279151"/>
            <a:ext cx="334772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X = 2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53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725" y="2185200"/>
            <a:ext cx="1739925" cy="338625"/>
          </a:xfrm>
          <a:prstGeom prst="rect">
            <a:avLst/>
          </a:prstGeom>
        </p:spPr>
      </p:pic>
      <p:pic>
        <p:nvPicPr>
          <p:cNvPr id="95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962" y="2180437"/>
            <a:ext cx="1749450" cy="34815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4983469" y="2307776"/>
            <a:ext cx="511175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X &lt; 10 ?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5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925" y="1441125"/>
            <a:ext cx="9525" cy="691574"/>
          </a:xfrm>
          <a:prstGeom prst="rect">
            <a:avLst/>
          </a:prstGeom>
        </p:spPr>
      </p:pic>
      <p:pic>
        <p:nvPicPr>
          <p:cNvPr id="956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192" y="2123175"/>
            <a:ext cx="40990" cy="52750"/>
          </a:xfrm>
          <a:prstGeom prst="rect">
            <a:avLst/>
          </a:prstGeom>
        </p:spPr>
      </p:pic>
      <p:pic>
        <p:nvPicPr>
          <p:cNvPr id="957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459" y="2234512"/>
            <a:ext cx="1441500" cy="240000"/>
          </a:xfrm>
          <a:prstGeom prst="rect">
            <a:avLst/>
          </a:prstGeom>
        </p:spPr>
      </p:pic>
      <p:pic>
        <p:nvPicPr>
          <p:cNvPr id="958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696" y="2229750"/>
            <a:ext cx="1451025" cy="2495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359551" y="2307776"/>
            <a:ext cx="1206511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1000" spc="10" dirty="0">
                <a:latin typeface="Arial" panose="020B0604020202020204"/>
                <a:cs typeface="Arial" panose="020B0604020202020204"/>
              </a:rPr>
              <a:t>‘Menor que 10’</a:t>
            </a: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59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725" y="3458000"/>
            <a:ext cx="1739925" cy="338625"/>
          </a:xfrm>
          <a:prstGeom prst="rect">
            <a:avLst/>
          </a:prstGeom>
        </p:spPr>
      </p:pic>
      <p:pic>
        <p:nvPicPr>
          <p:cNvPr id="960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962" y="3453237"/>
            <a:ext cx="1749450" cy="34815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4983469" y="3580576"/>
            <a:ext cx="511175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X &gt; 10 ?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61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859" y="3507312"/>
            <a:ext cx="1441500" cy="240000"/>
          </a:xfrm>
          <a:prstGeom prst="rect">
            <a:avLst/>
          </a:prstGeom>
        </p:spPr>
      </p:pic>
      <p:pic>
        <p:nvPicPr>
          <p:cNvPr id="962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096" y="3502550"/>
            <a:ext cx="1451025" cy="2495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771150" y="3580576"/>
            <a:ext cx="1164112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1000" spc="10" dirty="0">
                <a:latin typeface="Arial" panose="020B0604020202020204"/>
                <a:cs typeface="Arial" panose="020B0604020202020204"/>
              </a:rPr>
              <a:t>‘Maior que 10’</a:t>
            </a: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6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137" y="4764537"/>
            <a:ext cx="827100" cy="240000"/>
          </a:xfrm>
          <a:prstGeom prst="rect">
            <a:avLst/>
          </a:prstGeom>
        </p:spPr>
      </p:pic>
      <p:pic>
        <p:nvPicPr>
          <p:cNvPr id="964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375" y="4759775"/>
            <a:ext cx="836625" cy="2495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4910978" y="4837801"/>
            <a:ext cx="634613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1000" spc="10" dirty="0">
                <a:latin typeface="Arial" panose="020B0604020202020204"/>
                <a:cs typeface="Arial" panose="020B0604020202020204"/>
              </a:rPr>
              <a:t>‘Fim’</a:t>
            </a: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65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887" y="2349750"/>
            <a:ext cx="1085174" cy="9525"/>
          </a:xfrm>
          <a:prstGeom prst="rect">
            <a:avLst/>
          </a:prstGeom>
        </p:spPr>
      </p:pic>
      <p:pic>
        <p:nvPicPr>
          <p:cNvPr id="966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537" y="2334017"/>
            <a:ext cx="52750" cy="40990"/>
          </a:xfrm>
          <a:prstGeom prst="rect">
            <a:avLst/>
          </a:prstGeom>
        </p:spPr>
      </p:pic>
      <p:pic>
        <p:nvPicPr>
          <p:cNvPr id="967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887" y="3622550"/>
            <a:ext cx="475574" cy="9525"/>
          </a:xfrm>
          <a:prstGeom prst="rect">
            <a:avLst/>
          </a:prstGeom>
        </p:spPr>
      </p:pic>
      <p:pic>
        <p:nvPicPr>
          <p:cNvPr id="968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937" y="3606817"/>
            <a:ext cx="52750" cy="40991"/>
          </a:xfrm>
          <a:prstGeom prst="rect">
            <a:avLst/>
          </a:prstGeom>
        </p:spPr>
      </p:pic>
      <p:pic>
        <p:nvPicPr>
          <p:cNvPr id="969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946" y="3406437"/>
            <a:ext cx="532800" cy="1587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6221671" y="3508876"/>
            <a:ext cx="253745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70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649" y="2114525"/>
            <a:ext cx="532800" cy="2400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6777375" y="2229714"/>
            <a:ext cx="253746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71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650" y="1657325"/>
            <a:ext cx="532800" cy="239999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5253375" y="1772514"/>
            <a:ext cx="253746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72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546" y="3025437"/>
            <a:ext cx="532800" cy="15870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5307271" y="3127876"/>
            <a:ext cx="268097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Não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73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748" y="2478887"/>
            <a:ext cx="3372538" cy="2285537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7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7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7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7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7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8026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Blocos de códigos (Indentação)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8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245212"/>
            <a:ext cx="6462600" cy="35523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85321" y="1454280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436625" y="1438634"/>
            <a:ext cx="6757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linguagem Python usa indentação para saber onde um bloco de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436625" y="1686284"/>
            <a:ext cx="26466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código começa e termina.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085321" y="2073405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1436625" y="2057759"/>
            <a:ext cx="7581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Blocos 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2107591" y="2057759"/>
            <a:ext cx="52819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códigos são conjuntos de códigos dentro de um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1436625" y="2305409"/>
            <a:ext cx="4217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comando (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if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/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/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while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), método ou classe.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8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8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8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8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8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8026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Blocos de códigos (Indentação)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8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245212"/>
            <a:ext cx="6462600" cy="35523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85321" y="1454280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436625" y="1438634"/>
            <a:ext cx="52832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indentar seu código siga os seguintes passos: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542521" y="1825755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893825" y="1810109"/>
            <a:ext cx="21259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Use ‘tab’ ou ‘espaço’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4104872" y="1825349"/>
            <a:ext cx="3561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(Não use os dois, ou um ou outro!)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1542521" y="2197230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1893825" y="2181583"/>
            <a:ext cx="52946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Após os comandos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if/for/while aumente a identação</a:t>
            </a:r>
          </a:p>
        </p:txBody>
      </p:sp>
      <p:sp>
        <p:nvSpPr>
          <p:cNvPr id="16" name="text 1"/>
          <p:cNvSpPr txBox="1"/>
          <p:nvPr/>
        </p:nvSpPr>
        <p:spPr>
          <a:xfrm>
            <a:off x="1542521" y="2568705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</a:p>
        </p:txBody>
      </p:sp>
      <p:sp>
        <p:nvSpPr>
          <p:cNvPr id="17" name="text 1"/>
          <p:cNvSpPr txBox="1"/>
          <p:nvPr/>
        </p:nvSpPr>
        <p:spPr>
          <a:xfrm>
            <a:off x="1893825" y="2553058"/>
            <a:ext cx="6129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Mantenha a indentação para continuar dentro do escopo do</a:t>
            </a:r>
          </a:p>
        </p:txBody>
      </p:sp>
      <p:sp>
        <p:nvSpPr>
          <p:cNvPr id="18" name="text 1"/>
          <p:cNvSpPr txBox="1"/>
          <p:nvPr/>
        </p:nvSpPr>
        <p:spPr>
          <a:xfrm>
            <a:off x="1893825" y="2800708"/>
            <a:ext cx="9486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comando</a:t>
            </a:r>
          </a:p>
        </p:txBody>
      </p:sp>
      <p:sp>
        <p:nvSpPr>
          <p:cNvPr id="19" name="text 1"/>
          <p:cNvSpPr txBox="1"/>
          <p:nvPr/>
        </p:nvSpPr>
        <p:spPr>
          <a:xfrm>
            <a:off x="1542521" y="3187830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</a:p>
        </p:txBody>
      </p:sp>
      <p:sp>
        <p:nvSpPr>
          <p:cNvPr id="20" name="text 1"/>
          <p:cNvSpPr txBox="1"/>
          <p:nvPr/>
        </p:nvSpPr>
        <p:spPr>
          <a:xfrm>
            <a:off x="1893825" y="3172183"/>
            <a:ext cx="55499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sair do escopo do comando reduza a indentação</a:t>
            </a:r>
          </a:p>
        </p:txBody>
      </p:sp>
      <p:sp>
        <p:nvSpPr>
          <p:cNvPr id="21" name="text 1"/>
          <p:cNvSpPr txBox="1"/>
          <p:nvPr/>
        </p:nvSpPr>
        <p:spPr>
          <a:xfrm>
            <a:off x="1542521" y="3559305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</a:p>
        </p:txBody>
      </p:sp>
      <p:sp>
        <p:nvSpPr>
          <p:cNvPr id="22" name="text 1"/>
          <p:cNvSpPr txBox="1"/>
          <p:nvPr/>
        </p:nvSpPr>
        <p:spPr>
          <a:xfrm>
            <a:off x="1893825" y="3543658"/>
            <a:ext cx="57435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Espaços com a tecla ‘enter’ e nem comentários não são</a:t>
            </a:r>
          </a:p>
        </p:txBody>
      </p:sp>
      <p:sp>
        <p:nvSpPr>
          <p:cNvPr id="23" name="text 1"/>
          <p:cNvSpPr txBox="1"/>
          <p:nvPr/>
        </p:nvSpPr>
        <p:spPr>
          <a:xfrm>
            <a:off x="1893825" y="3791308"/>
            <a:ext cx="32893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considerados para a indentação</a:t>
            </a:r>
          </a:p>
        </p:txBody>
      </p:sp>
      <p:sp>
        <p:nvSpPr>
          <p:cNvPr id="24" name="text 1"/>
          <p:cNvSpPr txBox="1"/>
          <p:nvPr/>
        </p:nvSpPr>
        <p:spPr>
          <a:xfrm>
            <a:off x="1542521" y="4178430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</a:p>
        </p:txBody>
      </p:sp>
      <p:sp>
        <p:nvSpPr>
          <p:cNvPr id="25" name="text 1"/>
          <p:cNvSpPr txBox="1"/>
          <p:nvPr/>
        </p:nvSpPr>
        <p:spPr>
          <a:xfrm>
            <a:off x="1893825" y="4162784"/>
            <a:ext cx="17081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mais uma vez,</a:t>
            </a:r>
          </a:p>
        </p:txBody>
      </p:sp>
      <p:sp>
        <p:nvSpPr>
          <p:cNvPr id="26" name="text 1"/>
          <p:cNvSpPr txBox="1"/>
          <p:nvPr/>
        </p:nvSpPr>
        <p:spPr>
          <a:xfrm>
            <a:off x="4092982" y="4162784"/>
            <a:ext cx="33223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não misture ‘tab’ com ‘espaço’!</a:t>
            </a:r>
            <a:r>
              <a:rPr lang="pt-BR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1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1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1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1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7527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Características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7552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952608"/>
            <a:ext cx="56940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Linguagem de programação livre, de altíssimo nível,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266933"/>
            <a:ext cx="53898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interpretada,  orientada a objetos, de tipagem forte e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436625" y="2581258"/>
            <a:ext cx="99075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dinâmica.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895583"/>
            <a:ext cx="59124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Linguagem simples, focada para priorizar o esforço do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1436625" y="3209908"/>
            <a:ext cx="59626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programador ao invés do esforço computacional, a ênfase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1436625" y="3524233"/>
            <a:ext cx="39979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 linguagem está em sua legibilidade.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1069949" y="3838558"/>
            <a:ext cx="44456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Uso de identação para marcar o código.</a:t>
            </a:r>
          </a:p>
        </p:txBody>
      </p:sp>
      <p:sp>
        <p:nvSpPr>
          <p:cNvPr id="10" name="text 1"/>
          <p:cNvSpPr txBox="1"/>
          <p:nvPr/>
        </p:nvSpPr>
        <p:spPr>
          <a:xfrm>
            <a:off x="1069949" y="4152883"/>
            <a:ext cx="299275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Linguagem case sensitive</a:t>
            </a:r>
          </a:p>
        </p:txBody>
      </p:sp>
      <p:sp>
        <p:nvSpPr>
          <p:cNvPr id="11" name="text 1"/>
          <p:cNvSpPr txBox="1"/>
          <p:nvPr/>
        </p:nvSpPr>
        <p:spPr>
          <a:xfrm>
            <a:off x="1527149" y="4467208"/>
            <a:ext cx="57892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Ou seja: variavel, Variavel, VARIAVEL são diferentes!</a:t>
            </a:r>
          </a:p>
        </p:txBody>
      </p:sp>
      <p:sp>
        <p:nvSpPr>
          <p:cNvPr id="12" name="text 1"/>
          <p:cNvSpPr txBox="1"/>
          <p:nvPr/>
        </p:nvSpPr>
        <p:spPr>
          <a:xfrm>
            <a:off x="1069949" y="4781533"/>
            <a:ext cx="214426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Multi-paradígma: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5095858"/>
            <a:ext cx="149938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Imperativa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527149" y="5410183"/>
            <a:ext cx="138828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Funcional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527149" y="5724508"/>
            <a:ext cx="2454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Orientação a objetos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8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9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9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9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9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8026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Blocos de códigos (Indentação)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9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87" y="1144762"/>
            <a:ext cx="6117900" cy="3788943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9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9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9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9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0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09257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Condições compostas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0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199" y="1794750"/>
            <a:ext cx="1241700" cy="180000"/>
          </a:xfrm>
          <a:prstGeom prst="rect">
            <a:avLst/>
          </a:prstGeom>
        </p:spPr>
      </p:pic>
      <p:pic>
        <p:nvPicPr>
          <p:cNvPr id="100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436" y="1789987"/>
            <a:ext cx="1251225" cy="18952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886634" y="1838014"/>
            <a:ext cx="1015747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Digite sua Média: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0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049" y="1974750"/>
            <a:ext cx="18900" cy="378300"/>
          </a:xfrm>
          <a:prstGeom prst="rect">
            <a:avLst/>
          </a:prstGeom>
        </p:spPr>
      </p:pic>
      <p:pic>
        <p:nvPicPr>
          <p:cNvPr id="100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86" y="1969987"/>
            <a:ext cx="25574" cy="330746"/>
          </a:xfrm>
          <a:prstGeom prst="rect">
            <a:avLst/>
          </a:prstGeom>
        </p:spPr>
      </p:pic>
      <p:pic>
        <p:nvPicPr>
          <p:cNvPr id="100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622" y="2290423"/>
            <a:ext cx="40951" cy="53481"/>
          </a:xfrm>
          <a:prstGeom prst="rect">
            <a:avLst/>
          </a:prstGeom>
        </p:spPr>
      </p:pic>
      <p:pic>
        <p:nvPicPr>
          <p:cNvPr id="100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175" y="2548214"/>
            <a:ext cx="1152900" cy="240000"/>
          </a:xfrm>
          <a:prstGeom prst="rect">
            <a:avLst/>
          </a:prstGeom>
        </p:spPr>
      </p:pic>
      <p:pic>
        <p:nvPicPr>
          <p:cNvPr id="100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412" y="2543452"/>
            <a:ext cx="1162424" cy="2495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954307" y="2621478"/>
            <a:ext cx="1001829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4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940" spc="10" dirty="0">
                <a:latin typeface="Arial" panose="020B0604020202020204"/>
                <a:cs typeface="Arial" panose="020B0604020202020204"/>
              </a:rPr>
              <a:t>‘Aprovado!’</a:t>
            </a:r>
            <a:r>
              <a:rPr sz="94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9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08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228" y="2668325"/>
            <a:ext cx="528899" cy="9300"/>
          </a:xfrm>
          <a:prstGeom prst="rect">
            <a:avLst/>
          </a:prstGeom>
        </p:spPr>
      </p:pic>
      <p:pic>
        <p:nvPicPr>
          <p:cNvPr id="1009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466" y="2664567"/>
            <a:ext cx="481283" cy="17820"/>
          </a:xfrm>
          <a:prstGeom prst="rect">
            <a:avLst/>
          </a:prstGeom>
        </p:spPr>
      </p:pic>
      <p:pic>
        <p:nvPicPr>
          <p:cNvPr id="1010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948" y="2648837"/>
            <a:ext cx="53020" cy="40985"/>
          </a:xfrm>
          <a:prstGeom prst="rect">
            <a:avLst/>
          </a:prstGeom>
        </p:spPr>
      </p:pic>
      <p:pic>
        <p:nvPicPr>
          <p:cNvPr id="1011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275" y="2437625"/>
            <a:ext cx="532800" cy="2400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416000" y="2552814"/>
            <a:ext cx="253746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12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965" y="3002250"/>
            <a:ext cx="9900" cy="317100"/>
          </a:xfrm>
          <a:prstGeom prst="rect">
            <a:avLst/>
          </a:prstGeom>
        </p:spPr>
      </p:pic>
      <p:pic>
        <p:nvPicPr>
          <p:cNvPr id="1013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203" y="2997487"/>
            <a:ext cx="17642" cy="269503"/>
          </a:xfrm>
          <a:prstGeom prst="rect">
            <a:avLst/>
          </a:prstGeom>
        </p:spPr>
      </p:pic>
      <p:pic>
        <p:nvPicPr>
          <p:cNvPr id="1014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594" y="3256974"/>
            <a:ext cx="40975" cy="53220"/>
          </a:xfrm>
          <a:prstGeom prst="rect">
            <a:avLst/>
          </a:prstGeom>
        </p:spPr>
      </p:pic>
      <p:pic>
        <p:nvPicPr>
          <p:cNvPr id="1015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750" y="2877950"/>
            <a:ext cx="532800" cy="1587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526474" y="2980389"/>
            <a:ext cx="268098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Não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16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58" y="4358200"/>
            <a:ext cx="1532100" cy="180000"/>
          </a:xfrm>
          <a:prstGeom prst="rect">
            <a:avLst/>
          </a:prstGeom>
        </p:spPr>
      </p:pic>
      <p:pic>
        <p:nvPicPr>
          <p:cNvPr id="1017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396" y="4353437"/>
            <a:ext cx="1541625" cy="1895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5896087" y="4401464"/>
            <a:ext cx="1079437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970" spc="10" dirty="0">
                <a:latin typeface="Arial" panose="020B0604020202020204"/>
                <a:cs typeface="Arial" panose="020B0604020202020204"/>
              </a:rPr>
              <a:t>’Reprovado!’</a:t>
            </a:r>
            <a:r>
              <a:rPr sz="97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9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18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430" y="3939837"/>
            <a:ext cx="532800" cy="1587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6426155" y="4042276"/>
            <a:ext cx="268098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Não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19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825" y="3985000"/>
            <a:ext cx="12300" cy="373200"/>
          </a:xfrm>
          <a:prstGeom prst="rect">
            <a:avLst/>
          </a:prstGeom>
        </p:spPr>
      </p:pic>
      <p:pic>
        <p:nvPicPr>
          <p:cNvPr id="1020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062" y="3980237"/>
            <a:ext cx="19942" cy="325606"/>
          </a:xfrm>
          <a:prstGeom prst="rect">
            <a:avLst/>
          </a:prstGeom>
        </p:spPr>
      </p:pic>
      <p:pic>
        <p:nvPicPr>
          <p:cNvPr id="1021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755" y="4295800"/>
            <a:ext cx="40973" cy="53245"/>
          </a:xfrm>
          <a:prstGeom prst="rect">
            <a:avLst/>
          </a:prstGeom>
        </p:spPr>
      </p:pic>
      <p:pic>
        <p:nvPicPr>
          <p:cNvPr id="1022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574" y="3532160"/>
            <a:ext cx="1435500" cy="240000"/>
          </a:xfrm>
          <a:prstGeom prst="rect">
            <a:avLst/>
          </a:prstGeom>
        </p:spPr>
      </p:pic>
      <p:pic>
        <p:nvPicPr>
          <p:cNvPr id="1023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812" y="3527398"/>
            <a:ext cx="1445025" cy="2495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7707164" y="3605424"/>
            <a:ext cx="1213516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1000" spc="10" dirty="0">
                <a:latin typeface="Arial" panose="020B0604020202020204"/>
                <a:cs typeface="Arial" panose="020B0604020202020204"/>
              </a:rPr>
              <a:t>‘Recuperação!’</a:t>
            </a: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24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00" y="3412162"/>
            <a:ext cx="532800" cy="2400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7247425" y="3527351"/>
            <a:ext cx="253746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25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00" y="1236915"/>
            <a:ext cx="6462599" cy="857400"/>
          </a:xfrm>
          <a:prstGeom prst="rect">
            <a:avLst/>
          </a:prstGeom>
        </p:spPr>
      </p:pic>
      <p:pic>
        <p:nvPicPr>
          <p:cNvPr id="1026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0" y="1993647"/>
            <a:ext cx="1675500" cy="340499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530600" y="1345819"/>
            <a:ext cx="89862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27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0" y="3848940"/>
            <a:ext cx="1675500" cy="340500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399790" y="3724988"/>
            <a:ext cx="6661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28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87" y="2100470"/>
            <a:ext cx="5267325" cy="1657350"/>
          </a:xfrm>
          <a:prstGeom prst="rect">
            <a:avLst/>
          </a:prstGeom>
        </p:spPr>
      </p:pic>
      <p:pic>
        <p:nvPicPr>
          <p:cNvPr id="1029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87" y="1783605"/>
            <a:ext cx="5267325" cy="1657349"/>
          </a:xfrm>
          <a:prstGeom prst="rect">
            <a:avLst/>
          </a:prstGeom>
        </p:spPr>
      </p:pic>
      <p:pic>
        <p:nvPicPr>
          <p:cNvPr id="1030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25" y="4363690"/>
            <a:ext cx="2047664" cy="649259"/>
          </a:xfrm>
          <a:prstGeom prst="rect">
            <a:avLst/>
          </a:prstGeom>
        </p:spPr>
      </p:pic>
      <p:pic>
        <p:nvPicPr>
          <p:cNvPr id="1031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0" y="4098290"/>
            <a:ext cx="2638425" cy="836295"/>
          </a:xfrm>
          <a:prstGeom prst="rect">
            <a:avLst/>
          </a:prstGeom>
        </p:spPr>
      </p:pic>
      <p:pic>
        <p:nvPicPr>
          <p:cNvPr id="1032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150" y="3319325"/>
            <a:ext cx="1743350" cy="665675"/>
          </a:xfrm>
          <a:prstGeom prst="rect">
            <a:avLst/>
          </a:prstGeom>
        </p:spPr>
      </p:pic>
      <p:pic>
        <p:nvPicPr>
          <p:cNvPr id="1033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387" y="3314562"/>
            <a:ext cx="1752875" cy="675200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6088232" y="3453026"/>
            <a:ext cx="670052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media &gt;= 4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6370523" y="3605426"/>
            <a:ext cx="105791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e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6125300" y="3757826"/>
            <a:ext cx="596010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media &lt; 5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34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703" y="2353000"/>
            <a:ext cx="1872525" cy="649250"/>
          </a:xfrm>
          <a:prstGeom prst="rect">
            <a:avLst/>
          </a:prstGeom>
        </p:spPr>
      </p:pic>
      <p:pic>
        <p:nvPicPr>
          <p:cNvPr id="1035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940" y="2348237"/>
            <a:ext cx="1882050" cy="658775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6013559" y="2630888"/>
            <a:ext cx="775843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media &gt;= 5 ?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36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737" y="3647400"/>
            <a:ext cx="253575" cy="9525"/>
          </a:xfrm>
          <a:prstGeom prst="rect">
            <a:avLst/>
          </a:prstGeom>
        </p:spPr>
      </p:pic>
      <p:pic>
        <p:nvPicPr>
          <p:cNvPr id="1037" name="Image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787" y="3631667"/>
            <a:ext cx="52749" cy="4099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3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123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124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124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124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306221"/>
            <a:ext cx="7772400" cy="13773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342170" y="2164473"/>
            <a:ext cx="6830569" cy="141373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18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Comando de Repetição</a:t>
            </a:r>
            <a:endParaRPr sz="3100">
              <a:latin typeface="Arial" panose="020B0604020202020204"/>
              <a:cs typeface="Arial" panose="020B0604020202020204"/>
            </a:endParaRPr>
          </a:p>
          <a:p>
            <a:pPr marL="2583815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while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4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124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124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62" y="61901"/>
            <a:ext cx="2244324" cy="2244324"/>
          </a:xfrm>
          <a:prstGeom prst="rect">
            <a:avLst/>
          </a:prstGeom>
        </p:spPr>
      </p:pic>
      <p:pic>
        <p:nvPicPr>
          <p:cNvPr id="124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62" y="61900"/>
            <a:ext cx="2244324" cy="2244324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4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24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25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25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25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65265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Quando usar um laço de repetição?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5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25097"/>
            <a:ext cx="4186574" cy="2093300"/>
          </a:xfrm>
          <a:prstGeom prst="rect">
            <a:avLst/>
          </a:prstGeom>
        </p:spPr>
      </p:pic>
      <p:pic>
        <p:nvPicPr>
          <p:cNvPr id="125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25097"/>
            <a:ext cx="4186574" cy="2093300"/>
          </a:xfrm>
          <a:prstGeom prst="rect">
            <a:avLst/>
          </a:prstGeom>
        </p:spPr>
      </p:pic>
      <p:pic>
        <p:nvPicPr>
          <p:cNvPr id="125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281" y="1183349"/>
            <a:ext cx="3136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256530" y="1431508"/>
            <a:ext cx="23488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que acham deste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código?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256530" y="2107783"/>
            <a:ext cx="25812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Alguma coisa errada?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5256530" y="2507833"/>
            <a:ext cx="20313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Muito repetitivo?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5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25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25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26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26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65265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Quando usar um laço de repetição?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6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25097"/>
            <a:ext cx="4186574" cy="2093300"/>
          </a:xfrm>
          <a:prstGeom prst="rect">
            <a:avLst/>
          </a:prstGeom>
        </p:spPr>
      </p:pic>
      <p:pic>
        <p:nvPicPr>
          <p:cNvPr id="126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25097"/>
            <a:ext cx="4186574" cy="2093300"/>
          </a:xfrm>
          <a:prstGeom prst="rect">
            <a:avLst/>
          </a:prstGeom>
        </p:spPr>
      </p:pic>
      <p:pic>
        <p:nvPicPr>
          <p:cNvPr id="126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281" y="1183349"/>
            <a:ext cx="3136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256530" y="1431508"/>
            <a:ext cx="15017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Problemas: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5713730" y="1831558"/>
            <a:ext cx="20574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○   Código repetitivo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5713730" y="2231608"/>
            <a:ext cx="16363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Difícil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manutenção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713730" y="2907883"/>
            <a:ext cx="14306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○   Há poucas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mudanças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6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25" y="2022125"/>
            <a:ext cx="1720200" cy="1596300"/>
          </a:xfrm>
          <a:prstGeom prst="rect">
            <a:avLst/>
          </a:prstGeom>
        </p:spPr>
      </p:pic>
      <p:pic>
        <p:nvPicPr>
          <p:cNvPr id="126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62" y="2017362"/>
            <a:ext cx="1729725" cy="1605825"/>
          </a:xfrm>
          <a:prstGeom prst="rect">
            <a:avLst/>
          </a:prstGeom>
        </p:spPr>
      </p:pic>
      <p:pic>
        <p:nvPicPr>
          <p:cNvPr id="126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825" y="2022125"/>
            <a:ext cx="957900" cy="1596300"/>
          </a:xfrm>
          <a:prstGeom prst="rect">
            <a:avLst/>
          </a:prstGeom>
        </p:spPr>
      </p:pic>
      <p:pic>
        <p:nvPicPr>
          <p:cNvPr id="126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062" y="2000217"/>
            <a:ext cx="967425" cy="1605825"/>
          </a:xfrm>
          <a:prstGeom prst="rect">
            <a:avLst/>
          </a:prstGeom>
        </p:spPr>
      </p:pic>
      <p:pic>
        <p:nvPicPr>
          <p:cNvPr id="1269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125" y="2022150"/>
            <a:ext cx="149700" cy="1596300"/>
          </a:xfrm>
          <a:prstGeom prst="rect">
            <a:avLst/>
          </a:prstGeom>
        </p:spPr>
      </p:pic>
      <p:pic>
        <p:nvPicPr>
          <p:cNvPr id="127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362" y="2017387"/>
            <a:ext cx="159225" cy="1605825"/>
          </a:xfrm>
          <a:prstGeom prst="rect">
            <a:avLst/>
          </a:prstGeom>
        </p:spPr>
      </p:pic>
      <p:pic>
        <p:nvPicPr>
          <p:cNvPr id="1271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100" y="2189968"/>
            <a:ext cx="149700" cy="1411800"/>
          </a:xfrm>
          <a:prstGeom prst="rect">
            <a:avLst/>
          </a:prstGeom>
        </p:spPr>
      </p:pic>
      <p:pic>
        <p:nvPicPr>
          <p:cNvPr id="1272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337" y="2185206"/>
            <a:ext cx="159225" cy="142132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7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27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27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27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27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81495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Usando o while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7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8337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resolver este problema e melhorar nosso código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podemos usar estruturas de repetição.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1588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 Python existem 2 tipos destas estruturas: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while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647270"/>
            <a:ext cx="60267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Veja como nosso algoritmo de tabuada ficaria usando 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while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8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249" y="3415024"/>
            <a:ext cx="5453499" cy="1218825"/>
          </a:xfrm>
          <a:prstGeom prst="rect">
            <a:avLst/>
          </a:prstGeom>
        </p:spPr>
      </p:pic>
      <p:pic>
        <p:nvPicPr>
          <p:cNvPr id="128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249" y="3415024"/>
            <a:ext cx="5453499" cy="121882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8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28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28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28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28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66700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Fluxo do while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8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38698"/>
            <a:ext cx="1374700" cy="991075"/>
          </a:xfrm>
          <a:prstGeom prst="rect">
            <a:avLst/>
          </a:prstGeom>
        </p:spPr>
      </p:pic>
      <p:pic>
        <p:nvPicPr>
          <p:cNvPr id="128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38698"/>
            <a:ext cx="1374700" cy="991074"/>
          </a:xfrm>
          <a:prstGeom prst="rect">
            <a:avLst/>
          </a:prstGeom>
        </p:spPr>
      </p:pic>
      <p:pic>
        <p:nvPicPr>
          <p:cNvPr id="129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962" y="1538700"/>
            <a:ext cx="502075" cy="1168775"/>
          </a:xfrm>
          <a:prstGeom prst="rect">
            <a:avLst/>
          </a:prstGeom>
        </p:spPr>
      </p:pic>
      <p:pic>
        <p:nvPicPr>
          <p:cNvPr id="129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962" y="1538700"/>
            <a:ext cx="502075" cy="1168775"/>
          </a:xfrm>
          <a:prstGeom prst="rect">
            <a:avLst/>
          </a:prstGeom>
        </p:spPr>
      </p:pic>
      <p:pic>
        <p:nvPicPr>
          <p:cNvPr id="129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63397"/>
            <a:ext cx="1675500" cy="3404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1184555"/>
            <a:ext cx="873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</a:p>
        </p:txBody>
      </p:sp>
      <p:pic>
        <p:nvPicPr>
          <p:cNvPr id="129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5" y="1121990"/>
            <a:ext cx="1675500" cy="3405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3208955" y="1185363"/>
            <a:ext cx="668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</a:p>
        </p:txBody>
      </p:sp>
      <p:pic>
        <p:nvPicPr>
          <p:cNvPr id="129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800" y="2374575"/>
            <a:ext cx="1678200" cy="33600"/>
          </a:xfrm>
          <a:prstGeom prst="rect">
            <a:avLst/>
          </a:prstGeom>
        </p:spPr>
      </p:pic>
      <p:pic>
        <p:nvPicPr>
          <p:cNvPr id="129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37" y="2369812"/>
            <a:ext cx="1630586" cy="41981"/>
          </a:xfrm>
          <a:prstGeom prst="rect">
            <a:avLst/>
          </a:prstGeom>
        </p:spPr>
      </p:pic>
      <p:pic>
        <p:nvPicPr>
          <p:cNvPr id="1296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784" y="2386538"/>
            <a:ext cx="53056" cy="40984"/>
          </a:xfrm>
          <a:prstGeom prst="rect">
            <a:avLst/>
          </a:prstGeom>
        </p:spPr>
      </p:pic>
      <p:pic>
        <p:nvPicPr>
          <p:cNvPr id="1297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850" y="1652875"/>
            <a:ext cx="1753799" cy="352500"/>
          </a:xfrm>
          <a:prstGeom prst="rect">
            <a:avLst/>
          </a:prstGeom>
        </p:spPr>
      </p:pic>
      <p:pic>
        <p:nvPicPr>
          <p:cNvPr id="1298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087" y="1659374"/>
            <a:ext cx="1707295" cy="350763"/>
          </a:xfrm>
          <a:prstGeom prst="rect">
            <a:avLst/>
          </a:prstGeom>
        </p:spPr>
      </p:pic>
      <p:pic>
        <p:nvPicPr>
          <p:cNvPr id="129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758" y="1643949"/>
            <a:ext cx="55002" cy="40373"/>
          </a:xfrm>
          <a:prstGeom prst="rect">
            <a:avLst/>
          </a:prstGeom>
        </p:spPr>
      </p:pic>
      <p:pic>
        <p:nvPicPr>
          <p:cNvPr id="1300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25" y="2013775"/>
            <a:ext cx="1737000" cy="184500"/>
          </a:xfrm>
          <a:prstGeom prst="rect">
            <a:avLst/>
          </a:prstGeom>
        </p:spPr>
      </p:pic>
      <p:pic>
        <p:nvPicPr>
          <p:cNvPr id="1301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862" y="2009012"/>
            <a:ext cx="1689694" cy="187988"/>
          </a:xfrm>
          <a:prstGeom prst="rect">
            <a:avLst/>
          </a:prstGeom>
        </p:spPr>
      </p:pic>
      <p:pic>
        <p:nvPicPr>
          <p:cNvPr id="1302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370" y="2171831"/>
            <a:ext cx="54170" cy="40814"/>
          </a:xfrm>
          <a:prstGeom prst="rect">
            <a:avLst/>
          </a:prstGeom>
        </p:spPr>
      </p:pic>
      <p:pic>
        <p:nvPicPr>
          <p:cNvPr id="1303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550" y="1359175"/>
            <a:ext cx="612600" cy="293699"/>
          </a:xfrm>
          <a:prstGeom prst="rect">
            <a:avLst/>
          </a:prstGeom>
        </p:spPr>
      </p:pic>
      <p:pic>
        <p:nvPicPr>
          <p:cNvPr id="1304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787" y="1354412"/>
            <a:ext cx="622125" cy="303224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6488086" y="1428809"/>
            <a:ext cx="408050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n = 1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05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600" y="2051575"/>
            <a:ext cx="1409625" cy="478275"/>
          </a:xfrm>
          <a:prstGeom prst="rect">
            <a:avLst/>
          </a:prstGeom>
        </p:spPr>
      </p:pic>
      <p:pic>
        <p:nvPicPr>
          <p:cNvPr id="1306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837" y="2046812"/>
            <a:ext cx="1419150" cy="4878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499649" y="2213496"/>
            <a:ext cx="40805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n &lt; 5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0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00" y="3462650"/>
            <a:ext cx="1058100" cy="293700"/>
          </a:xfrm>
          <a:prstGeom prst="rect">
            <a:avLst/>
          </a:prstGeom>
        </p:spPr>
      </p:pic>
      <p:pic>
        <p:nvPicPr>
          <p:cNvPr id="1308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7" y="3457887"/>
            <a:ext cx="1067624" cy="3032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608152" y="3532284"/>
            <a:ext cx="61003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n = n+1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09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700" y="2859875"/>
            <a:ext cx="774300" cy="293700"/>
          </a:xfrm>
          <a:prstGeom prst="rect">
            <a:avLst/>
          </a:prstGeom>
        </p:spPr>
      </p:pic>
      <p:pic>
        <p:nvPicPr>
          <p:cNvPr id="1310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937" y="2855112"/>
            <a:ext cx="783825" cy="3032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602998" y="2929508"/>
            <a:ext cx="6203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print(n)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11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800" y="4286300"/>
            <a:ext cx="1058100" cy="293700"/>
          </a:xfrm>
          <a:prstGeom prst="rect">
            <a:avLst/>
          </a:prstGeom>
        </p:spPr>
      </p:pic>
      <p:pic>
        <p:nvPicPr>
          <p:cNvPr id="1312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037" y="4281537"/>
            <a:ext cx="1067625" cy="3032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242504" y="4355934"/>
            <a:ext cx="89949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Print(‘Fim’)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13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385" y="1648112"/>
            <a:ext cx="1433415" cy="2401000"/>
          </a:xfrm>
          <a:prstGeom prst="rect">
            <a:avLst/>
          </a:prstGeom>
        </p:spPr>
      </p:pic>
      <p:pic>
        <p:nvPicPr>
          <p:cNvPr id="1314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337" y="2285950"/>
            <a:ext cx="512025" cy="9525"/>
          </a:xfrm>
          <a:prstGeom prst="rect">
            <a:avLst/>
          </a:prstGeom>
        </p:spPr>
      </p:pic>
      <p:pic>
        <p:nvPicPr>
          <p:cNvPr id="1315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962" y="2285887"/>
            <a:ext cx="9525" cy="2115525"/>
          </a:xfrm>
          <a:prstGeom prst="rect">
            <a:avLst/>
          </a:prstGeom>
        </p:spPr>
      </p:pic>
      <p:pic>
        <p:nvPicPr>
          <p:cNvPr id="1316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800" y="4405250"/>
            <a:ext cx="675000" cy="27900"/>
          </a:xfrm>
          <a:prstGeom prst="rect">
            <a:avLst/>
          </a:prstGeom>
        </p:spPr>
      </p:pic>
      <p:pic>
        <p:nvPicPr>
          <p:cNvPr id="1317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037" y="4400487"/>
            <a:ext cx="627424" cy="35065"/>
          </a:xfrm>
          <a:prstGeom prst="rect">
            <a:avLst/>
          </a:prstGeom>
        </p:spPr>
      </p:pic>
      <p:pic>
        <p:nvPicPr>
          <p:cNvPr id="1318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287" y="4410308"/>
            <a:ext cx="53362" cy="40963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7409225" y="2118658"/>
            <a:ext cx="320040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19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100" y="2006775"/>
            <a:ext cx="774300" cy="3405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5589825" y="2120059"/>
            <a:ext cx="35773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Não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2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32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32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32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32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6985199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29"/>
            <a:ext cx="61004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Cuidados com laços de repetição</a:t>
            </a:r>
          </a:p>
        </p:txBody>
      </p:sp>
      <p:pic>
        <p:nvPicPr>
          <p:cNvPr id="132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550" y="1359175"/>
            <a:ext cx="612600" cy="293699"/>
          </a:xfrm>
          <a:prstGeom prst="rect">
            <a:avLst/>
          </a:prstGeom>
        </p:spPr>
      </p:pic>
      <p:pic>
        <p:nvPicPr>
          <p:cNvPr id="132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787" y="1354412"/>
            <a:ext cx="622125" cy="303224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488086" y="1428809"/>
            <a:ext cx="5207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latin typeface="Arial" panose="020B0604020202020204"/>
                <a:cs typeface="Arial" panose="020B0604020202020204"/>
              </a:rPr>
              <a:t>n = 1</a:t>
            </a:r>
          </a:p>
        </p:txBody>
      </p:sp>
      <p:pic>
        <p:nvPicPr>
          <p:cNvPr id="132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600" y="2051575"/>
            <a:ext cx="1409625" cy="478275"/>
          </a:xfrm>
          <a:prstGeom prst="rect">
            <a:avLst/>
          </a:prstGeom>
        </p:spPr>
      </p:pic>
      <p:pic>
        <p:nvPicPr>
          <p:cNvPr id="132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837" y="2046812"/>
            <a:ext cx="1419150" cy="487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6499649" y="2213496"/>
            <a:ext cx="5207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latin typeface="Arial" panose="020B0604020202020204"/>
                <a:cs typeface="Arial" panose="020B0604020202020204"/>
              </a:rPr>
              <a:t>n &lt; 5</a:t>
            </a:r>
          </a:p>
        </p:txBody>
      </p:sp>
      <p:pic>
        <p:nvPicPr>
          <p:cNvPr id="133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00" y="3462650"/>
            <a:ext cx="1058100" cy="293700"/>
          </a:xfrm>
          <a:prstGeom prst="rect">
            <a:avLst/>
          </a:prstGeom>
        </p:spPr>
      </p:pic>
      <p:pic>
        <p:nvPicPr>
          <p:cNvPr id="133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7" y="3457887"/>
            <a:ext cx="1067624" cy="30322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608152" y="3532284"/>
            <a:ext cx="61003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n = n+1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3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700" y="2859875"/>
            <a:ext cx="774300" cy="293700"/>
          </a:xfrm>
          <a:prstGeom prst="rect">
            <a:avLst/>
          </a:prstGeom>
        </p:spPr>
      </p:pic>
      <p:pic>
        <p:nvPicPr>
          <p:cNvPr id="133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937" y="2855112"/>
            <a:ext cx="783825" cy="3032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602998" y="2929508"/>
            <a:ext cx="6203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print(n)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3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800" y="4286300"/>
            <a:ext cx="1058100" cy="293700"/>
          </a:xfrm>
          <a:prstGeom prst="rect">
            <a:avLst/>
          </a:prstGeom>
        </p:spPr>
      </p:pic>
      <p:pic>
        <p:nvPicPr>
          <p:cNvPr id="1335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037" y="4281537"/>
            <a:ext cx="1067625" cy="3032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6242504" y="4355934"/>
            <a:ext cx="11201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latin typeface="Arial" panose="020B0604020202020204"/>
                <a:cs typeface="Arial" panose="020B0604020202020204"/>
              </a:rPr>
              <a:t>Print(‘Fim’)</a:t>
            </a:r>
          </a:p>
        </p:txBody>
      </p:sp>
      <p:pic>
        <p:nvPicPr>
          <p:cNvPr id="1336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850" y="1652875"/>
            <a:ext cx="11700" cy="398700"/>
          </a:xfrm>
          <a:prstGeom prst="rect">
            <a:avLst/>
          </a:prstGeom>
        </p:spPr>
      </p:pic>
      <p:pic>
        <p:nvPicPr>
          <p:cNvPr id="1337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087" y="1648112"/>
            <a:ext cx="19548" cy="351099"/>
          </a:xfrm>
          <a:prstGeom prst="rect">
            <a:avLst/>
          </a:prstGeom>
        </p:spPr>
      </p:pic>
      <p:pic>
        <p:nvPicPr>
          <p:cNvPr id="1338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385" y="1989225"/>
            <a:ext cx="40977" cy="53193"/>
          </a:xfrm>
          <a:prstGeom prst="rect">
            <a:avLst/>
          </a:prstGeom>
        </p:spPr>
      </p:pic>
      <p:pic>
        <p:nvPicPr>
          <p:cNvPr id="1339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861" y="2285950"/>
            <a:ext cx="1248484" cy="1763162"/>
          </a:xfrm>
          <a:prstGeom prst="rect">
            <a:avLst/>
          </a:prstGeom>
        </p:spPr>
      </p:pic>
      <p:pic>
        <p:nvPicPr>
          <p:cNvPr id="1340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337" y="2285950"/>
            <a:ext cx="512025" cy="9525"/>
          </a:xfrm>
          <a:prstGeom prst="rect">
            <a:avLst/>
          </a:prstGeom>
        </p:spPr>
      </p:pic>
      <p:pic>
        <p:nvPicPr>
          <p:cNvPr id="1341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962" y="2285887"/>
            <a:ext cx="9525" cy="2115525"/>
          </a:xfrm>
          <a:prstGeom prst="rect">
            <a:avLst/>
          </a:prstGeom>
        </p:spPr>
      </p:pic>
      <p:pic>
        <p:nvPicPr>
          <p:cNvPr id="1342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800" y="4405250"/>
            <a:ext cx="675000" cy="27900"/>
          </a:xfrm>
          <a:prstGeom prst="rect">
            <a:avLst/>
          </a:prstGeom>
        </p:spPr>
      </p:pic>
      <p:pic>
        <p:nvPicPr>
          <p:cNvPr id="1343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037" y="4400487"/>
            <a:ext cx="627424" cy="35065"/>
          </a:xfrm>
          <a:prstGeom prst="rect">
            <a:avLst/>
          </a:prstGeom>
        </p:spPr>
      </p:pic>
      <p:pic>
        <p:nvPicPr>
          <p:cNvPr id="1344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287" y="4410308"/>
            <a:ext cx="53362" cy="40963"/>
          </a:xfrm>
          <a:prstGeom prst="rect">
            <a:avLst/>
          </a:prstGeom>
        </p:spPr>
      </p:pic>
      <p:pic>
        <p:nvPicPr>
          <p:cNvPr id="1345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500" y="2005375"/>
            <a:ext cx="555299" cy="2097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409225" y="2118658"/>
            <a:ext cx="3975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46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100" y="2006775"/>
            <a:ext cx="774300" cy="3405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5589825" y="2120059"/>
            <a:ext cx="422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Não</a:t>
            </a:r>
          </a:p>
        </p:txBody>
      </p:sp>
      <p:pic>
        <p:nvPicPr>
          <p:cNvPr id="1347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25" y="1090800"/>
            <a:ext cx="4631700" cy="17691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872674" y="1211958"/>
            <a:ext cx="41497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Note que este algoritmo entra em um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laço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de repetição.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872674" y="1888233"/>
            <a:ext cx="39058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que aconteceria se tirassemos 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incremento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 = n + 1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?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872674" y="2564508"/>
            <a:ext cx="19805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●   Um laço infinito!</a:t>
            </a:r>
          </a:p>
        </p:txBody>
      </p:sp>
      <p:pic>
        <p:nvPicPr>
          <p:cNvPr id="1348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25" y="3377275"/>
            <a:ext cx="1433927" cy="857400"/>
          </a:xfrm>
          <a:prstGeom prst="rect">
            <a:avLst/>
          </a:prstGeom>
        </p:spPr>
      </p:pic>
      <p:pic>
        <p:nvPicPr>
          <p:cNvPr id="1349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" y="3479165"/>
            <a:ext cx="2160905" cy="1292225"/>
          </a:xfrm>
          <a:prstGeom prst="rect">
            <a:avLst/>
          </a:prstGeom>
        </p:spPr>
      </p:pic>
      <p:pic>
        <p:nvPicPr>
          <p:cNvPr id="1350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887296"/>
            <a:ext cx="1675500" cy="340500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893700" y="3029410"/>
            <a:ext cx="873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</a:p>
        </p:txBody>
      </p:sp>
      <p:pic>
        <p:nvPicPr>
          <p:cNvPr id="1351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5" y="2945890"/>
            <a:ext cx="1675500" cy="34050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3226100" y="3067048"/>
            <a:ext cx="668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</a:p>
        </p:txBody>
      </p:sp>
      <p:pic>
        <p:nvPicPr>
          <p:cNvPr id="1352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849" y="3322725"/>
            <a:ext cx="173750" cy="1346700"/>
          </a:xfrm>
          <a:prstGeom prst="rect">
            <a:avLst/>
          </a:prstGeom>
        </p:spPr>
      </p:pic>
      <p:pic>
        <p:nvPicPr>
          <p:cNvPr id="1353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849" y="3322725"/>
            <a:ext cx="173750" cy="1346700"/>
          </a:xfrm>
          <a:prstGeom prst="rect">
            <a:avLst/>
          </a:prstGeom>
        </p:spPr>
      </p:pic>
      <p:pic>
        <p:nvPicPr>
          <p:cNvPr id="1354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779" y="4503800"/>
            <a:ext cx="207300" cy="560700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3893793" y="4618989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.</a:t>
            </a:r>
          </a:p>
        </p:txBody>
      </p:sp>
      <p:sp>
        <p:nvSpPr>
          <p:cNvPr id="16" name="text 1"/>
          <p:cNvSpPr txBox="1"/>
          <p:nvPr/>
        </p:nvSpPr>
        <p:spPr>
          <a:xfrm>
            <a:off x="3893793" y="4771389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.</a:t>
            </a:r>
          </a:p>
        </p:txBody>
      </p:sp>
      <p:sp>
        <p:nvSpPr>
          <p:cNvPr id="17" name="text 1"/>
          <p:cNvSpPr txBox="1"/>
          <p:nvPr/>
        </p:nvSpPr>
        <p:spPr>
          <a:xfrm>
            <a:off x="3893793" y="4923789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.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7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147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147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147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147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306221"/>
            <a:ext cx="7772400" cy="13773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799115" y="2190508"/>
            <a:ext cx="3968750" cy="11817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ctr">
              <a:lnSpc>
                <a:spcPct val="100000"/>
              </a:lnSpc>
            </a:pPr>
            <a:r>
              <a:rPr sz="288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Comando de Repetição </a:t>
            </a:r>
          </a:p>
          <a:p>
            <a:pPr marL="0" algn="ctr">
              <a:lnSpc>
                <a:spcPct val="100000"/>
              </a:lnSpc>
            </a:pPr>
            <a:r>
              <a:rPr lang="pt-BR"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or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7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147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148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62" y="61901"/>
            <a:ext cx="2244324" cy="2244324"/>
          </a:xfrm>
          <a:prstGeom prst="rect">
            <a:avLst/>
          </a:prstGeom>
        </p:spPr>
      </p:pic>
      <p:pic>
        <p:nvPicPr>
          <p:cNvPr id="148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62" y="61900"/>
            <a:ext cx="2244324" cy="2244324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8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48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48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48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48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5610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Quando usar o for?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8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64255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As vezes temos que listar uma gama específica de valores,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seja, estes valores têm que estar em um determinado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23395"/>
            <a:ext cx="18148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intervalo definido.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069949" y="2523445"/>
            <a:ext cx="61309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Diferente do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while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onde corremos o perigo de entrar 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 laço infinito, podemos definir o número de vezes 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3075895"/>
            <a:ext cx="55156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como será feita a iteração para cada item do conjunto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1436625" y="3352120"/>
            <a:ext cx="13500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usando 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3752170"/>
            <a:ext cx="64903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Então podemos dizer que 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laço definido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pois ele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executado um número de vezes exata.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4428446"/>
            <a:ext cx="62096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Já 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while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seria um l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aço indefinido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pois ele só é parado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quando a condição de entrada é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1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2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2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2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2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7527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Características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7552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952608"/>
            <a:ext cx="205214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Multiplataforma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266933"/>
            <a:ext cx="57511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Pode ser usada no Linux, Mac, Windows, Web, e até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893825" y="2581258"/>
            <a:ext cx="47815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dispositivos móveis, como Android e IOS.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069949" y="2895583"/>
            <a:ext cx="63125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Baterias inclusas, muito do que você precisa já pode estar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1436625" y="3209908"/>
            <a:ext cx="40246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incluso na instalação básica do python.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9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49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49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49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49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3666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Usando o for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9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0"/>
            <a:ext cx="6462600" cy="857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7"/>
            <a:ext cx="58705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 maneira mais simples do uso do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 fazendo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iteração em um intervalo definido dentro de uma lista.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9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81975"/>
            <a:ext cx="4009053" cy="518475"/>
          </a:xfrm>
          <a:prstGeom prst="rect">
            <a:avLst/>
          </a:prstGeom>
        </p:spPr>
      </p:pic>
      <p:pic>
        <p:nvPicPr>
          <p:cNvPr id="149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3232785"/>
            <a:ext cx="5546090" cy="716915"/>
          </a:xfrm>
          <a:prstGeom prst="rect">
            <a:avLst/>
          </a:prstGeom>
        </p:spPr>
      </p:pic>
      <p:pic>
        <p:nvPicPr>
          <p:cNvPr id="149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87" y="2336234"/>
            <a:ext cx="1675500" cy="3405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2448802" y="2553277"/>
            <a:ext cx="89862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9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91" y="3477440"/>
            <a:ext cx="1675500" cy="3405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139236" y="2505128"/>
            <a:ext cx="668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</a:p>
        </p:txBody>
      </p:sp>
      <p:pic>
        <p:nvPicPr>
          <p:cNvPr id="150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250" y="3949550"/>
            <a:ext cx="1153125" cy="908750"/>
          </a:xfrm>
          <a:prstGeom prst="rect">
            <a:avLst/>
          </a:prstGeom>
        </p:spPr>
      </p:pic>
      <p:pic>
        <p:nvPicPr>
          <p:cNvPr id="150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495" y="2959100"/>
            <a:ext cx="1945640" cy="153352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0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0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0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0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0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3666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Usando o for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0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0"/>
            <a:ext cx="6462600" cy="857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7"/>
            <a:ext cx="54375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Outro modo de usar 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 definindo um intervalo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explícito através da 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range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0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87" y="2336234"/>
            <a:ext cx="1675500" cy="3405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2569452" y="2676467"/>
            <a:ext cx="873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</a:p>
        </p:txBody>
      </p:sp>
      <p:pic>
        <p:nvPicPr>
          <p:cNvPr id="151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91" y="3477440"/>
            <a:ext cx="1675500" cy="3405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6687751" y="2676578"/>
            <a:ext cx="668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</a:p>
        </p:txBody>
      </p:sp>
      <p:pic>
        <p:nvPicPr>
          <p:cNvPr id="151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" y="3305810"/>
            <a:ext cx="5204460" cy="975995"/>
          </a:xfrm>
          <a:prstGeom prst="rect">
            <a:avLst/>
          </a:prstGeom>
        </p:spPr>
      </p:pic>
      <p:pic>
        <p:nvPicPr>
          <p:cNvPr id="151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820" y="3095625"/>
            <a:ext cx="789305" cy="188341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1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1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1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1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2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5158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Função range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2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0"/>
            <a:ext cx="7065900" cy="35838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527149" y="1570957"/>
            <a:ext cx="61080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Define uma lista com  um intervalo inteiro para o laço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repetição.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247232"/>
            <a:ext cx="614362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Permite controlar a quantidade de iterações em um laço.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527149" y="2647282"/>
            <a:ext cx="57550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Oferece um contador que funciona como um iterador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dentro do laço.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2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2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2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2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2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5158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Função range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2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25" y="1176625"/>
            <a:ext cx="5559300" cy="35838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129574" y="1373983"/>
            <a:ext cx="35972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 receber até 3 parâmetros: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586774" y="1774033"/>
            <a:ext cx="448310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 parâmetro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gera uma lista começando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do zero até o antecessor  do que foi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953450" y="2326483"/>
            <a:ext cx="8750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definido.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586774" y="2726532"/>
            <a:ext cx="4448680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53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 parâmetros</a:t>
            </a: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gera uma lista começando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do primeiro parâmetro até 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953450" y="3278982"/>
            <a:ext cx="4097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antecessor segundo parâmetro, sempre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1953450" y="3555208"/>
            <a:ext cx="23761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iterando de um em um.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1586774" y="3955258"/>
            <a:ext cx="416560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 parâmetros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 gera uma lista igual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anterior com 2 parâmetros, porém 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953450" y="4507708"/>
            <a:ext cx="36652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terceiro parâmetro define o valor do</a:t>
            </a:r>
          </a:p>
        </p:txBody>
      </p:sp>
      <p:sp>
        <p:nvSpPr>
          <p:cNvPr id="11" name="text 1"/>
          <p:cNvSpPr txBox="1"/>
          <p:nvPr/>
        </p:nvSpPr>
        <p:spPr>
          <a:xfrm>
            <a:off x="1953450" y="4783933"/>
            <a:ext cx="20066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incremento da lista.</a:t>
            </a:r>
          </a:p>
        </p:txBody>
      </p:sp>
      <p:pic>
        <p:nvPicPr>
          <p:cNvPr id="152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425" y="2127737"/>
            <a:ext cx="2783775" cy="1917302"/>
          </a:xfrm>
          <a:prstGeom prst="rect">
            <a:avLst/>
          </a:prstGeom>
        </p:spPr>
      </p:pic>
      <p:pic>
        <p:nvPicPr>
          <p:cNvPr id="153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425" y="2127737"/>
            <a:ext cx="2783775" cy="1917302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0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180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180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180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180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704671" y="2897758"/>
            <a:ext cx="2105558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Strings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0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180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181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327" y="441225"/>
            <a:ext cx="2421350" cy="2421350"/>
          </a:xfrm>
          <a:prstGeom prst="rect">
            <a:avLst/>
          </a:prstGeom>
        </p:spPr>
      </p:pic>
      <p:pic>
        <p:nvPicPr>
          <p:cNvPr id="181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327" y="441225"/>
            <a:ext cx="2421350" cy="242135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1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211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211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212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212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465403" y="2897758"/>
            <a:ext cx="2739542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Funções 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2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212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212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50" y="510025"/>
            <a:ext cx="2158299" cy="2352550"/>
          </a:xfrm>
          <a:prstGeom prst="rect">
            <a:avLst/>
          </a:prstGeom>
        </p:spPr>
      </p:pic>
      <p:pic>
        <p:nvPicPr>
          <p:cNvPr id="212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50" y="510025"/>
            <a:ext cx="2158299" cy="235255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2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2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5773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3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6"/>
            <a:ext cx="6462600" cy="35511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64"/>
            <a:ext cx="64585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função em Python é uma maneira de organizar sua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aplicação, onde através de um conjunto de código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reusável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23414"/>
            <a:ext cx="5974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possível receber um ou mais argumentos como entrada,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399639"/>
            <a:ext cx="53479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computar algo, então retornar o resultado esperado.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799689"/>
            <a:ext cx="46259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Existem dois tipos de funções em Python.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1527149" y="3199739"/>
            <a:ext cx="615823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Funções Built-in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que são aquelas que já estão feitas 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disponíveis para uso dentro da linguagem, ex: print( ),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893825" y="3752189"/>
            <a:ext cx="15113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int( ), float ( )...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1527149" y="4152239"/>
            <a:ext cx="607314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Funções construídas pelo próprio programador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que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são aquelas definidas de acordo com a necessidade do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893825" y="4704689"/>
            <a:ext cx="8204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mesmo.</a:t>
            </a:r>
          </a:p>
        </p:txBody>
      </p:sp>
      <p:pic>
        <p:nvPicPr>
          <p:cNvPr id="213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999" y="1390943"/>
            <a:ext cx="1732531" cy="1715206"/>
          </a:xfrm>
          <a:prstGeom prst="rect">
            <a:avLst/>
          </a:prstGeom>
        </p:spPr>
      </p:pic>
      <p:pic>
        <p:nvPicPr>
          <p:cNvPr id="213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304" y="1390943"/>
            <a:ext cx="1732531" cy="1715206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3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3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3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4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8588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Construindo funções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4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8677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definir uma função é usada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palavra chave reservada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def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36385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seguida pelo nome da função e  ( ).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069949" y="2191121"/>
            <a:ext cx="34385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corpo da função deve ser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indentada após sua definição.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867396"/>
            <a:ext cx="38931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que está no corpo da função é 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será executado por ela.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543671"/>
            <a:ext cx="37953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Após construir a função é preciso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chamá-la para que a mesma seja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4096121"/>
            <a:ext cx="11303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executada.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1069949" y="4496172"/>
            <a:ext cx="32251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vez definida é possível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chamá-la quando quiser.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4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675" y="1785937"/>
            <a:ext cx="3343275" cy="1571625"/>
          </a:xfrm>
          <a:prstGeom prst="rect">
            <a:avLst/>
          </a:prstGeom>
        </p:spPr>
      </p:pic>
      <p:pic>
        <p:nvPicPr>
          <p:cNvPr id="214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675" y="1785937"/>
            <a:ext cx="3343275" cy="1571625"/>
          </a:xfrm>
          <a:prstGeom prst="rect">
            <a:avLst/>
          </a:prstGeom>
        </p:spPr>
      </p:pic>
      <p:pic>
        <p:nvPicPr>
          <p:cNvPr id="214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800" y="1612174"/>
            <a:ext cx="3463200" cy="857400"/>
          </a:xfrm>
          <a:prstGeom prst="rect">
            <a:avLst/>
          </a:prstGeom>
        </p:spPr>
      </p:pic>
      <p:pic>
        <p:nvPicPr>
          <p:cNvPr id="214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037" y="1607412"/>
            <a:ext cx="3472724" cy="866925"/>
          </a:xfrm>
          <a:prstGeom prst="rect">
            <a:avLst/>
          </a:prstGeom>
        </p:spPr>
      </p:pic>
      <p:pic>
        <p:nvPicPr>
          <p:cNvPr id="214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800" y="2608425"/>
            <a:ext cx="3463200" cy="857400"/>
          </a:xfrm>
          <a:prstGeom prst="rect">
            <a:avLst/>
          </a:prstGeom>
        </p:spPr>
      </p:pic>
      <p:pic>
        <p:nvPicPr>
          <p:cNvPr id="214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037" y="2603662"/>
            <a:ext cx="3472724" cy="866925"/>
          </a:xfrm>
          <a:prstGeom prst="rect">
            <a:avLst/>
          </a:prstGeom>
        </p:spPr>
      </p:pic>
      <p:pic>
        <p:nvPicPr>
          <p:cNvPr id="214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588" y="612025"/>
            <a:ext cx="3123599" cy="3438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5867263" y="733183"/>
            <a:ext cx="192435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Definindo a função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4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588" y="4187699"/>
            <a:ext cx="3123599" cy="3438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5800169" y="4308858"/>
            <a:ext cx="205854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Chamando a função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5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625" y="951062"/>
            <a:ext cx="9525" cy="608774"/>
          </a:xfrm>
          <a:prstGeom prst="rect">
            <a:avLst/>
          </a:prstGeom>
        </p:spPr>
      </p:pic>
      <p:pic>
        <p:nvPicPr>
          <p:cNvPr id="2151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892" y="1550312"/>
            <a:ext cx="40990" cy="52750"/>
          </a:xfrm>
          <a:prstGeom prst="rect">
            <a:avLst/>
          </a:prstGeom>
        </p:spPr>
      </p:pic>
      <p:pic>
        <p:nvPicPr>
          <p:cNvPr id="215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400" y="3465825"/>
            <a:ext cx="19199" cy="803700"/>
          </a:xfrm>
          <a:prstGeom prst="rect">
            <a:avLst/>
          </a:prstGeom>
        </p:spPr>
      </p:pic>
      <p:pic>
        <p:nvPicPr>
          <p:cNvPr id="215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002" y="3518196"/>
            <a:ext cx="27359" cy="756091"/>
          </a:xfrm>
          <a:prstGeom prst="rect">
            <a:avLst/>
          </a:prstGeom>
        </p:spPr>
      </p:pic>
      <p:pic>
        <p:nvPicPr>
          <p:cNvPr id="2154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274" y="3474983"/>
            <a:ext cx="40981" cy="53113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5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5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5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5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6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6488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Esqueleto de uma função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6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75"/>
            <a:ext cx="6852300" cy="39713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33"/>
            <a:ext cx="64496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função pode conter </a:t>
            </a: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argumentos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parâmetros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retornar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não algo.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1914908"/>
            <a:ext cx="63328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Argumento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 valor de entrada, que dependendo dele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mesma função pode executar tipos diferentes de trabalho.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591183"/>
            <a:ext cx="66935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Parâmetro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uma variável que pode ser manipulada dentro da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função através de um argumento passado pela mesma.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3267458"/>
            <a:ext cx="69259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Se a função tiver mais de um argumento ou parâmetro, eles são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separados por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vírgulas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943733"/>
            <a:ext cx="61690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retornar um valor pode-se usar a palavra reservada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return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4620008"/>
            <a:ext cx="66033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Funções que não retornam um valor são chamadas de ‘void’.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6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6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6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6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6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6488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Esqueleto de uma função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6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125" y="2349337"/>
            <a:ext cx="3276600" cy="1381125"/>
          </a:xfrm>
          <a:prstGeom prst="rect">
            <a:avLst/>
          </a:prstGeom>
        </p:spPr>
      </p:pic>
      <p:pic>
        <p:nvPicPr>
          <p:cNvPr id="216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125" y="2349337"/>
            <a:ext cx="3276600" cy="1381125"/>
          </a:xfrm>
          <a:prstGeom prst="rect">
            <a:avLst/>
          </a:prstGeom>
        </p:spPr>
      </p:pic>
      <p:pic>
        <p:nvPicPr>
          <p:cNvPr id="217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487" y="1471500"/>
            <a:ext cx="3123600" cy="3438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572895" y="1592658"/>
            <a:ext cx="121889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Parâmetros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7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175" y="2380475"/>
            <a:ext cx="1246800" cy="201600"/>
          </a:xfrm>
          <a:prstGeom prst="rect">
            <a:avLst/>
          </a:prstGeom>
        </p:spPr>
      </p:pic>
      <p:pic>
        <p:nvPicPr>
          <p:cNvPr id="217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412" y="2375712"/>
            <a:ext cx="1256325" cy="211125"/>
          </a:xfrm>
          <a:prstGeom prst="rect">
            <a:avLst/>
          </a:prstGeom>
        </p:spPr>
      </p:pic>
      <p:pic>
        <p:nvPicPr>
          <p:cNvPr id="217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173" y="2596475"/>
            <a:ext cx="1472400" cy="201600"/>
          </a:xfrm>
          <a:prstGeom prst="rect">
            <a:avLst/>
          </a:prstGeom>
        </p:spPr>
      </p:pic>
      <p:pic>
        <p:nvPicPr>
          <p:cNvPr id="217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410" y="2591712"/>
            <a:ext cx="1481925" cy="211125"/>
          </a:xfrm>
          <a:prstGeom prst="rect">
            <a:avLst/>
          </a:prstGeom>
        </p:spPr>
      </p:pic>
      <p:pic>
        <p:nvPicPr>
          <p:cNvPr id="217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575" y="1815275"/>
            <a:ext cx="2405700" cy="565199"/>
          </a:xfrm>
          <a:prstGeom prst="rect">
            <a:avLst/>
          </a:prstGeom>
        </p:spPr>
      </p:pic>
      <p:pic>
        <p:nvPicPr>
          <p:cNvPr id="217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12" y="1823583"/>
            <a:ext cx="2359590" cy="561653"/>
          </a:xfrm>
          <a:prstGeom prst="rect">
            <a:avLst/>
          </a:prstGeom>
        </p:spPr>
      </p:pic>
      <p:pic>
        <p:nvPicPr>
          <p:cNvPr id="2177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279" y="1808268"/>
            <a:ext cx="55202" cy="40156"/>
          </a:xfrm>
          <a:prstGeom prst="rect">
            <a:avLst/>
          </a:prstGeom>
        </p:spPr>
      </p:pic>
      <p:pic>
        <p:nvPicPr>
          <p:cNvPr id="2178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573" y="1815275"/>
            <a:ext cx="1505701" cy="881999"/>
          </a:xfrm>
          <a:prstGeom prst="rect">
            <a:avLst/>
          </a:prstGeom>
        </p:spPr>
      </p:pic>
      <p:pic>
        <p:nvPicPr>
          <p:cNvPr id="2179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810" y="1839398"/>
            <a:ext cx="1465912" cy="862639"/>
          </a:xfrm>
          <a:prstGeom prst="rect">
            <a:avLst/>
          </a:prstGeom>
        </p:spPr>
      </p:pic>
      <p:pic>
        <p:nvPicPr>
          <p:cNvPr id="2180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246" y="1817550"/>
            <a:ext cx="54775" cy="44948"/>
          </a:xfrm>
          <a:prstGeom prst="rect">
            <a:avLst/>
          </a:prstGeom>
        </p:spPr>
      </p:pic>
      <p:pic>
        <p:nvPicPr>
          <p:cNvPr id="2181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5375"/>
            <a:ext cx="2405697" cy="343800"/>
          </a:xfrm>
          <a:prstGeom prst="rect">
            <a:avLst/>
          </a:prstGeom>
        </p:spPr>
      </p:pic>
      <p:pic>
        <p:nvPicPr>
          <p:cNvPr id="2182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500" y="2596475"/>
            <a:ext cx="2342099" cy="201600"/>
          </a:xfrm>
          <a:prstGeom prst="rect">
            <a:avLst/>
          </a:prstGeom>
        </p:spPr>
      </p:pic>
      <p:pic>
        <p:nvPicPr>
          <p:cNvPr id="2183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737" y="2591712"/>
            <a:ext cx="2351624" cy="211125"/>
          </a:xfrm>
          <a:prstGeom prst="rect">
            <a:avLst/>
          </a:prstGeom>
        </p:spPr>
      </p:pic>
      <p:pic>
        <p:nvPicPr>
          <p:cNvPr id="2184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100" y="2697275"/>
            <a:ext cx="1637400" cy="86100"/>
          </a:xfrm>
          <a:prstGeom prst="rect">
            <a:avLst/>
          </a:prstGeom>
        </p:spPr>
      </p:pic>
      <p:pic>
        <p:nvPicPr>
          <p:cNvPr id="2185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408" y="2692512"/>
            <a:ext cx="1589854" cy="92624"/>
          </a:xfrm>
          <a:prstGeom prst="rect">
            <a:avLst/>
          </a:prstGeom>
        </p:spPr>
      </p:pic>
      <p:pic>
        <p:nvPicPr>
          <p:cNvPr id="2186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242" y="2759900"/>
            <a:ext cx="53517" cy="40947"/>
          </a:xfrm>
          <a:prstGeom prst="rect">
            <a:avLst/>
          </a:prstGeom>
        </p:spPr>
      </p:pic>
      <p:pic>
        <p:nvPicPr>
          <p:cNvPr id="2187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599" y="3024075"/>
            <a:ext cx="516300" cy="201600"/>
          </a:xfrm>
          <a:prstGeom prst="rect">
            <a:avLst/>
          </a:prstGeom>
        </p:spPr>
      </p:pic>
      <p:pic>
        <p:nvPicPr>
          <p:cNvPr id="2188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837" y="3019312"/>
            <a:ext cx="525825" cy="211125"/>
          </a:xfrm>
          <a:prstGeom prst="rect">
            <a:avLst/>
          </a:prstGeom>
        </p:spPr>
      </p:pic>
      <p:pic>
        <p:nvPicPr>
          <p:cNvPr id="2189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897" y="4516650"/>
            <a:ext cx="2405699" cy="343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3140922" y="4637808"/>
            <a:ext cx="128176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Argumentos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90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7125"/>
            <a:ext cx="2405697" cy="343800"/>
          </a:xfrm>
          <a:prstGeom prst="rect">
            <a:avLst/>
          </a:prstGeom>
        </p:spPr>
      </p:pic>
      <p:pic>
        <p:nvPicPr>
          <p:cNvPr id="2191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987" y="3220912"/>
            <a:ext cx="9525" cy="1323975"/>
          </a:xfrm>
          <a:prstGeom prst="rect">
            <a:avLst/>
          </a:prstGeom>
        </p:spPr>
      </p:pic>
      <p:pic>
        <p:nvPicPr>
          <p:cNvPr id="2192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254" y="4535362"/>
            <a:ext cx="40990" cy="52750"/>
          </a:xfrm>
          <a:prstGeom prst="rect">
            <a:avLst/>
          </a:prstGeom>
        </p:spPr>
      </p:pic>
      <p:pic>
        <p:nvPicPr>
          <p:cNvPr id="2193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610" y="3225675"/>
            <a:ext cx="393600" cy="201600"/>
          </a:xfrm>
          <a:prstGeom prst="rect">
            <a:avLst/>
          </a:prstGeom>
        </p:spPr>
      </p:pic>
      <p:pic>
        <p:nvPicPr>
          <p:cNvPr id="2194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47" y="3220912"/>
            <a:ext cx="403125" cy="211125"/>
          </a:xfrm>
          <a:prstGeom prst="rect">
            <a:avLst/>
          </a:prstGeom>
        </p:spPr>
      </p:pic>
      <p:pic>
        <p:nvPicPr>
          <p:cNvPr id="2195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910" y="3326475"/>
            <a:ext cx="563700" cy="23700"/>
          </a:xfrm>
          <a:prstGeom prst="rect">
            <a:avLst/>
          </a:prstGeom>
        </p:spPr>
      </p:pic>
      <p:pic>
        <p:nvPicPr>
          <p:cNvPr id="2196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247" y="3321712"/>
            <a:ext cx="516125" cy="30824"/>
          </a:xfrm>
          <a:prstGeom prst="rect">
            <a:avLst/>
          </a:prstGeom>
        </p:spPr>
      </p:pic>
      <p:pic>
        <p:nvPicPr>
          <p:cNvPr id="2197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059" y="3327293"/>
            <a:ext cx="53373" cy="4096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2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2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2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2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3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147066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Versões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25" y="1631850"/>
            <a:ext cx="3578400" cy="219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62449" y="1841019"/>
            <a:ext cx="2935834" cy="3093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Python 1.0 -  1994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65674" y="2191158"/>
            <a:ext cx="2238223" cy="508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1.2 - 1995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1.6. - 2000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191450"/>
            <a:ext cx="3779400" cy="2624099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023924" y="3400619"/>
            <a:ext cx="2935834" cy="3093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Python 2.0 -  2000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3750758"/>
            <a:ext cx="2913279" cy="18893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2.1 - 2001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2.2 - 2001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2.3 - 2003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2.4 - 2004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2.5 - 2006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2.6 - 2006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2.7 - 2010 (Atual)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050" y="1646250"/>
            <a:ext cx="3779400" cy="26241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4817274" y="1855418"/>
            <a:ext cx="2935834" cy="3093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Python 3.0 -  2008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5320499" y="2205557"/>
            <a:ext cx="3126740" cy="30467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3.1 - 2001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3.2 - 2011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3.3 - 2012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3.4 - 2014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3.5 - 2015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3.6 - 2016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 Python 3.6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.4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 - 201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7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Pytthon 3.7.2 - 2018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Python 3.7.2 - 2019 (atual)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50" y="5763025"/>
            <a:ext cx="8729100" cy="7992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93075" y="5884183"/>
            <a:ext cx="4958715" cy="2578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Neste curso utilizaremos a </a:t>
            </a:r>
            <a:r>
              <a:rPr lang="pt-BR"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partir da </a:t>
            </a:r>
            <a:r>
              <a:rPr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versão 3.</a:t>
            </a:r>
            <a:r>
              <a:rPr lang="pt-BR"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7</a:t>
            </a:r>
            <a:r>
              <a:rPr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.</a:t>
            </a:r>
            <a:r>
              <a:rPr lang="pt-BR"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9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0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0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0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0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0079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 Built-in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0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4690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min(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Recebe uma lista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argumento e retorna o menor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255460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 dentro de uma lista.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191121"/>
            <a:ext cx="38627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max( ) :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Recebe uma lista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argumento e retorna o maior valor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743571"/>
            <a:ext cx="199979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dentro de uma lista.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143621"/>
            <a:ext cx="36798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sum(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Recebe uma lista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argumento então soma todos os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696071"/>
            <a:ext cx="201168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 dentro dela.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4096122"/>
            <a:ext cx="37839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abs(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Recebe um número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argumento e retorna seu módulo.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0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075" y="1765875"/>
            <a:ext cx="3305175" cy="2276474"/>
          </a:xfrm>
          <a:prstGeom prst="rect">
            <a:avLst/>
          </a:prstGeom>
        </p:spPr>
      </p:pic>
      <p:pic>
        <p:nvPicPr>
          <p:cNvPr id="220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075" y="1765875"/>
            <a:ext cx="3305175" cy="2276474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0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0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1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1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1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7318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 Recursivas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1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2"/>
            <a:ext cx="6462600" cy="13595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0"/>
            <a:ext cx="58058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Funções podem chamar outras funções dentro delas.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069949" y="1971000"/>
            <a:ext cx="63290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Quando uma função chama ela mesma isto é chamado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recursividade.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1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45" y="3043555"/>
            <a:ext cx="2646045" cy="1490980"/>
          </a:xfrm>
          <a:prstGeom prst="rect">
            <a:avLst/>
          </a:prstGeom>
        </p:spPr>
      </p:pic>
      <p:pic>
        <p:nvPicPr>
          <p:cNvPr id="221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75" y="3034030"/>
            <a:ext cx="2878455" cy="150050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945034" y="3164557"/>
            <a:ext cx="82684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Fatorial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19275" y="3717008"/>
            <a:ext cx="218931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n! = 1,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                 </a:t>
            </a:r>
            <a:r>
              <a:rPr sz="180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se n = 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219275" y="3993233"/>
            <a:ext cx="2637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n * (n - 1)!,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          </a:t>
            </a:r>
            <a:r>
              <a:rPr sz="180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se n &gt; 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1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450" y="2735992"/>
            <a:ext cx="3937946" cy="2105507"/>
          </a:xfrm>
          <a:prstGeom prst="rect">
            <a:avLst/>
          </a:prstGeom>
        </p:spPr>
      </p:pic>
      <p:pic>
        <p:nvPicPr>
          <p:cNvPr id="221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925" y="2735992"/>
            <a:ext cx="3937946" cy="2105507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1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2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2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2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2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62496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Bibliotecas de funções em Python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2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75"/>
            <a:ext cx="6852300" cy="39713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33"/>
            <a:ext cx="64623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Biblioteca é um conjunto de funções que podem ser usadas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pelo programador para facilitar seu trabalho.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1914908"/>
            <a:ext cx="64547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 Python já existe uma série de bibliotecas  pré definidas.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069949" y="2314958"/>
            <a:ext cx="57702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usá-las é preciso usar o comando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import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então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especificar o nome, ou caminho da biblioteca.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991233"/>
            <a:ext cx="62934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Se quisermos usar apenas uma função específica de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biblioteca é usado o comando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from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2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2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2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2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3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8581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Biblioteca math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3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73"/>
            <a:ext cx="4048800" cy="30011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31"/>
            <a:ext cx="36366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Biblioteca com diversas funções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matemáticas: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1914905"/>
            <a:ext cx="3307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sin, cos, tan, asin, acos, atan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527149" y="2314955"/>
            <a:ext cx="190103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log, log2, log10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2715005"/>
            <a:ext cx="1336167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pow, sqrt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115055"/>
            <a:ext cx="132885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floor, ceil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3515105"/>
            <a:ext cx="124792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factorial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3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24" y="4115750"/>
            <a:ext cx="7317000" cy="9096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056250" y="4313108"/>
            <a:ext cx="44221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*Mais informações sobre a biblioteca math:</a:t>
            </a:r>
          </a:p>
        </p:txBody>
      </p:sp>
      <p:sp>
        <p:nvSpPr>
          <p:cNvPr id="10" name="text 1"/>
          <p:cNvSpPr txBox="1"/>
          <p:nvPr/>
        </p:nvSpPr>
        <p:spPr>
          <a:xfrm>
            <a:off x="1056250" y="4713158"/>
            <a:ext cx="465338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https://docs.python.org/3.4/library/math.html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33" name="Image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50" y="4912040"/>
            <a:ext cx="4609294" cy="20574"/>
          </a:xfrm>
          <a:prstGeom prst="rect">
            <a:avLst/>
          </a:prstGeom>
        </p:spPr>
      </p:pic>
      <p:pic>
        <p:nvPicPr>
          <p:cNvPr id="223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900" y="1145475"/>
            <a:ext cx="2663625" cy="1781749"/>
          </a:xfrm>
          <a:prstGeom prst="rect">
            <a:avLst/>
          </a:prstGeom>
        </p:spPr>
      </p:pic>
      <p:pic>
        <p:nvPicPr>
          <p:cNvPr id="223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900" y="1145475"/>
            <a:ext cx="2663625" cy="1781749"/>
          </a:xfrm>
          <a:prstGeom prst="rect">
            <a:avLst/>
          </a:prstGeom>
        </p:spPr>
      </p:pic>
      <p:pic>
        <p:nvPicPr>
          <p:cNvPr id="223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62" y="3278262"/>
            <a:ext cx="2595099" cy="764200"/>
          </a:xfrm>
          <a:prstGeom prst="rect">
            <a:avLst/>
          </a:prstGeom>
        </p:spPr>
      </p:pic>
      <p:pic>
        <p:nvPicPr>
          <p:cNvPr id="2238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62" y="3278262"/>
            <a:ext cx="2595099" cy="7642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4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4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4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4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4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4781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Importando </a:t>
            </a:r>
            <a:r>
              <a:rPr lang="pt-BR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módulos </a:t>
            </a: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própri</a:t>
            </a:r>
            <a:r>
              <a:rPr lang="pt-BR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4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75"/>
            <a:ext cx="6852300" cy="11501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33"/>
            <a:ext cx="65512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possível também usar módulos próprios em Python, assim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sua aplicação ficará mais enxuta, legível e com uma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83"/>
            <a:ext cx="206677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reusabilidade maior.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4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00" y="2002550"/>
            <a:ext cx="4559775" cy="1423875"/>
          </a:xfrm>
          <a:prstGeom prst="rect">
            <a:avLst/>
          </a:prstGeom>
        </p:spPr>
      </p:pic>
      <p:pic>
        <p:nvPicPr>
          <p:cNvPr id="224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00" y="2002549"/>
            <a:ext cx="4559775" cy="1423875"/>
          </a:xfrm>
          <a:prstGeom prst="rect">
            <a:avLst/>
          </a:prstGeom>
        </p:spPr>
      </p:pic>
      <p:pic>
        <p:nvPicPr>
          <p:cNvPr id="224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00" y="2470787"/>
            <a:ext cx="3678299" cy="487400"/>
          </a:xfrm>
          <a:prstGeom prst="rect">
            <a:avLst/>
          </a:prstGeom>
        </p:spPr>
      </p:pic>
      <p:pic>
        <p:nvPicPr>
          <p:cNvPr id="224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00" y="2470787"/>
            <a:ext cx="3678299" cy="487400"/>
          </a:xfrm>
          <a:prstGeom prst="rect">
            <a:avLst/>
          </a:prstGeom>
        </p:spPr>
      </p:pic>
      <p:pic>
        <p:nvPicPr>
          <p:cNvPr id="225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00" y="3620062"/>
            <a:ext cx="2919150" cy="553900"/>
          </a:xfrm>
          <a:prstGeom prst="rect">
            <a:avLst/>
          </a:prstGeom>
        </p:spPr>
      </p:pic>
      <p:pic>
        <p:nvPicPr>
          <p:cNvPr id="225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00" y="3620062"/>
            <a:ext cx="2919150" cy="553900"/>
          </a:xfrm>
          <a:prstGeom prst="rect">
            <a:avLst/>
          </a:prstGeom>
        </p:spPr>
      </p:pic>
      <p:pic>
        <p:nvPicPr>
          <p:cNvPr id="225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00" y="2380475"/>
            <a:ext cx="3678300" cy="553800"/>
          </a:xfrm>
          <a:prstGeom prst="rect">
            <a:avLst/>
          </a:prstGeom>
        </p:spPr>
      </p:pic>
      <p:pic>
        <p:nvPicPr>
          <p:cNvPr id="2253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7" y="2375712"/>
            <a:ext cx="3687825" cy="563325"/>
          </a:xfrm>
          <a:prstGeom prst="rect">
            <a:avLst/>
          </a:prstGeom>
        </p:spPr>
      </p:pic>
      <p:pic>
        <p:nvPicPr>
          <p:cNvPr id="225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97" y="3276275"/>
            <a:ext cx="2405700" cy="3438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513306" y="3397433"/>
            <a:ext cx="110139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arquivo.py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5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525" y="3609387"/>
            <a:ext cx="3678300" cy="553800"/>
          </a:xfrm>
          <a:prstGeom prst="rect">
            <a:avLst/>
          </a:prstGeom>
        </p:spPr>
      </p:pic>
      <p:pic>
        <p:nvPicPr>
          <p:cNvPr id="2256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762" y="3604625"/>
            <a:ext cx="3687824" cy="563325"/>
          </a:xfrm>
          <a:prstGeom prst="rect">
            <a:avLst/>
          </a:prstGeom>
        </p:spPr>
      </p:pic>
      <p:pic>
        <p:nvPicPr>
          <p:cNvPr id="2257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822" y="4549925"/>
            <a:ext cx="2405700" cy="3438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536909" y="4671083"/>
            <a:ext cx="120563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principal.py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58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850" y="2934275"/>
            <a:ext cx="24000" cy="342000"/>
          </a:xfrm>
          <a:prstGeom prst="rect">
            <a:avLst/>
          </a:prstGeom>
        </p:spPr>
      </p:pic>
      <p:pic>
        <p:nvPicPr>
          <p:cNvPr id="2259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088" y="2929512"/>
            <a:ext cx="29524" cy="294515"/>
          </a:xfrm>
          <a:prstGeom prst="rect">
            <a:avLst/>
          </a:prstGeom>
        </p:spPr>
      </p:pic>
      <p:pic>
        <p:nvPicPr>
          <p:cNvPr id="2260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4" y="3213401"/>
            <a:ext cx="40913" cy="53745"/>
          </a:xfrm>
          <a:prstGeom prst="rect">
            <a:avLst/>
          </a:prstGeom>
        </p:spPr>
      </p:pic>
      <p:pic>
        <p:nvPicPr>
          <p:cNvPr id="2261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912" y="4158425"/>
            <a:ext cx="9525" cy="339075"/>
          </a:xfrm>
          <a:prstGeom prst="rect">
            <a:avLst/>
          </a:prstGeom>
        </p:spPr>
      </p:pic>
      <p:pic>
        <p:nvPicPr>
          <p:cNvPr id="2262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180" y="4487975"/>
            <a:ext cx="40990" cy="52750"/>
          </a:xfrm>
          <a:prstGeom prst="rect">
            <a:avLst/>
          </a:prstGeom>
        </p:spPr>
      </p:pic>
      <p:pic>
        <p:nvPicPr>
          <p:cNvPr id="2263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7" y="4251350"/>
            <a:ext cx="3057525" cy="485775"/>
          </a:xfrm>
          <a:prstGeom prst="rect">
            <a:avLst/>
          </a:prstGeom>
        </p:spPr>
      </p:pic>
      <p:pic>
        <p:nvPicPr>
          <p:cNvPr id="2264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7" y="4251350"/>
            <a:ext cx="3057524" cy="485775"/>
          </a:xfrm>
          <a:prstGeom prst="rect">
            <a:avLst/>
          </a:prstGeom>
        </p:spPr>
      </p:pic>
      <p:pic>
        <p:nvPicPr>
          <p:cNvPr id="2265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00" y="4163200"/>
            <a:ext cx="3678300" cy="553800"/>
          </a:xfrm>
          <a:prstGeom prst="rect">
            <a:avLst/>
          </a:prstGeom>
        </p:spPr>
      </p:pic>
      <p:pic>
        <p:nvPicPr>
          <p:cNvPr id="2266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7" y="4158437"/>
            <a:ext cx="3687825" cy="563325"/>
          </a:xfrm>
          <a:prstGeom prst="rect">
            <a:avLst/>
          </a:prstGeom>
        </p:spPr>
      </p:pic>
      <p:pic>
        <p:nvPicPr>
          <p:cNvPr id="2267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725" y="3927837"/>
            <a:ext cx="2405700" cy="8574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4503939" y="4048995"/>
            <a:ext cx="6032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4646129" y="4325220"/>
            <a:ext cx="29900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170752" y="4601446"/>
            <a:ext cx="124975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principal.py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68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050" y="4408275"/>
            <a:ext cx="705300" cy="12600"/>
          </a:xfrm>
          <a:prstGeom prst="rect">
            <a:avLst/>
          </a:prstGeom>
        </p:spPr>
      </p:pic>
      <p:pic>
        <p:nvPicPr>
          <p:cNvPr id="2269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287" y="4403512"/>
            <a:ext cx="657684" cy="21104"/>
          </a:xfrm>
          <a:prstGeom prst="rect">
            <a:avLst/>
          </a:prstGeom>
        </p:spPr>
      </p:pic>
      <p:pic>
        <p:nvPicPr>
          <p:cNvPr id="2270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165" y="4399361"/>
            <a:ext cx="53024" cy="4098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4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4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4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4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4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460880" y="403621"/>
            <a:ext cx="422338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Importando </a:t>
            </a:r>
            <a:r>
              <a:rPr lang="pt-BR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biblioteca</a:t>
            </a: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4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00" y="2002550"/>
            <a:ext cx="4559775" cy="1423875"/>
          </a:xfrm>
          <a:prstGeom prst="rect">
            <a:avLst/>
          </a:prstGeom>
        </p:spPr>
      </p:pic>
      <p:pic>
        <p:nvPicPr>
          <p:cNvPr id="224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00" y="2470787"/>
            <a:ext cx="3678299" cy="487400"/>
          </a:xfrm>
          <a:prstGeom prst="rect">
            <a:avLst/>
          </a:prstGeom>
        </p:spPr>
      </p:pic>
      <p:pic>
        <p:nvPicPr>
          <p:cNvPr id="225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00" y="3620062"/>
            <a:ext cx="2919150" cy="553900"/>
          </a:xfrm>
          <a:prstGeom prst="rect">
            <a:avLst/>
          </a:prstGeom>
        </p:spPr>
      </p:pic>
      <p:pic>
        <p:nvPicPr>
          <p:cNvPr id="225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97" y="3276275"/>
            <a:ext cx="2405700" cy="343800"/>
          </a:xfrm>
          <a:prstGeom prst="rect">
            <a:avLst/>
          </a:prstGeom>
        </p:spPr>
      </p:pic>
      <p:pic>
        <p:nvPicPr>
          <p:cNvPr id="225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822" y="4549925"/>
            <a:ext cx="2405700" cy="343800"/>
          </a:xfrm>
          <a:prstGeom prst="rect">
            <a:avLst/>
          </a:prstGeom>
        </p:spPr>
      </p:pic>
      <p:pic>
        <p:nvPicPr>
          <p:cNvPr id="225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850" y="2934275"/>
            <a:ext cx="24000" cy="342000"/>
          </a:xfrm>
          <a:prstGeom prst="rect">
            <a:avLst/>
          </a:prstGeom>
        </p:spPr>
      </p:pic>
      <p:pic>
        <p:nvPicPr>
          <p:cNvPr id="226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7" y="4251350"/>
            <a:ext cx="3057525" cy="485775"/>
          </a:xfrm>
          <a:prstGeom prst="rect">
            <a:avLst/>
          </a:prstGeom>
        </p:spPr>
      </p:pic>
      <p:pic>
        <p:nvPicPr>
          <p:cNvPr id="2268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050" y="4408275"/>
            <a:ext cx="705300" cy="12600"/>
          </a:xfrm>
          <a:prstGeom prst="rect">
            <a:avLst/>
          </a:prstGeom>
        </p:spPr>
      </p:pic>
      <p:pic>
        <p:nvPicPr>
          <p:cNvPr id="10" name="Imagem 9" descr="bibio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8435" y="1276985"/>
            <a:ext cx="8786495" cy="287528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5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155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155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156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156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870482" y="2897758"/>
            <a:ext cx="1773936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Listas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6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156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156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00" y="581050"/>
            <a:ext cx="2273399" cy="2281525"/>
          </a:xfrm>
          <a:prstGeom prst="rect">
            <a:avLst/>
          </a:prstGeom>
        </p:spPr>
      </p:pic>
      <p:pic>
        <p:nvPicPr>
          <p:cNvPr id="156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00" y="581050"/>
            <a:ext cx="2273399" cy="228152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6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6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6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7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7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1099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Listas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7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4864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Uma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951207" y="1570946"/>
            <a:ext cx="4127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lista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2368633" y="1570946"/>
            <a:ext cx="7061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 uma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3051466" y="1570946"/>
            <a:ext cx="8610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pc="10" dirty="0">
                <a:solidFill>
                  <a:srgbClr val="7ECEFD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pc="10" dirty="0">
                <a:solidFill>
                  <a:srgbClr val="7ECEFD"/>
                </a:solidFill>
                <a:latin typeface="Arial" panose="020B0604020202020204"/>
                <a:cs typeface="Arial" panose="020B0604020202020204"/>
              </a:rPr>
              <a:t>coleção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3813396" y="1570946"/>
            <a:ext cx="18122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de alguma coisa.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1069949" y="1988597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10" name="text 1"/>
          <p:cNvSpPr txBox="1"/>
          <p:nvPr/>
        </p:nvSpPr>
        <p:spPr>
          <a:xfrm>
            <a:off x="1436625" y="1970995"/>
            <a:ext cx="6010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Em Python podemos guardar vários valores em uma única</a:t>
            </a:r>
          </a:p>
        </p:txBody>
      </p:sp>
      <p:sp>
        <p:nvSpPr>
          <p:cNvPr id="11" name="text 1"/>
          <p:cNvSpPr txBox="1"/>
          <p:nvPr/>
        </p:nvSpPr>
        <p:spPr>
          <a:xfrm>
            <a:off x="1436625" y="2247220"/>
            <a:ext cx="29070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variável com o uso de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listas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7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100" y="3314362"/>
            <a:ext cx="4295775" cy="447675"/>
          </a:xfrm>
          <a:prstGeom prst="rect">
            <a:avLst/>
          </a:prstGeom>
        </p:spPr>
      </p:pic>
      <p:pic>
        <p:nvPicPr>
          <p:cNvPr id="157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575" y="3314065"/>
            <a:ext cx="6365240" cy="92900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7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7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7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7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8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1099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Listas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8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3"/>
            <a:ext cx="6462600" cy="1739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53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436625" y="1570951"/>
            <a:ext cx="40398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listas são delimitadas por colchetes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[]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069949" y="1988603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1436625" y="1971001"/>
            <a:ext cx="53949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Podemos acessar um determinado elemento da lista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1436625" y="2247226"/>
            <a:ext cx="50279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através de seu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índice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este dentro dos colchetes.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266487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10" name="text 1"/>
          <p:cNvSpPr txBox="1"/>
          <p:nvPr/>
        </p:nvSpPr>
        <p:spPr>
          <a:xfrm>
            <a:off x="1436625" y="2647276"/>
            <a:ext cx="2946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Os</a:t>
            </a:r>
          </a:p>
        </p:txBody>
      </p:sp>
      <p:sp>
        <p:nvSpPr>
          <p:cNvPr id="11" name="text 1"/>
          <p:cNvSpPr txBox="1"/>
          <p:nvPr/>
        </p:nvSpPr>
        <p:spPr>
          <a:xfrm>
            <a:off x="1762382" y="2647276"/>
            <a:ext cx="732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índices</a:t>
            </a:r>
          </a:p>
        </p:txBody>
      </p:sp>
      <p:sp>
        <p:nvSpPr>
          <p:cNvPr id="12" name="text 1"/>
          <p:cNvSpPr txBox="1"/>
          <p:nvPr/>
        </p:nvSpPr>
        <p:spPr>
          <a:xfrm>
            <a:off x="2460074" y="2647276"/>
            <a:ext cx="2799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sempre começam do zero.</a:t>
            </a:r>
          </a:p>
        </p:txBody>
      </p:sp>
      <p:pic>
        <p:nvPicPr>
          <p:cNvPr id="158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00" y="3630550"/>
            <a:ext cx="1083300" cy="343800"/>
          </a:xfrm>
          <a:prstGeom prst="rect">
            <a:avLst/>
          </a:prstGeom>
        </p:spPr>
      </p:pic>
      <p:pic>
        <p:nvPicPr>
          <p:cNvPr id="158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37" y="3625787"/>
            <a:ext cx="1092825" cy="353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1408139" y="3738924"/>
            <a:ext cx="7594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   Jõao</a:t>
            </a:r>
          </a:p>
        </p:txBody>
      </p:sp>
      <p:pic>
        <p:nvPicPr>
          <p:cNvPr id="158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00" y="3630550"/>
            <a:ext cx="259500" cy="343800"/>
          </a:xfrm>
          <a:prstGeom prst="rect">
            <a:avLst/>
          </a:prstGeom>
        </p:spPr>
      </p:pic>
      <p:pic>
        <p:nvPicPr>
          <p:cNvPr id="158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37" y="3625787"/>
            <a:ext cx="269025" cy="353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1243625" y="373892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</a:p>
        </p:txBody>
      </p:sp>
      <p:pic>
        <p:nvPicPr>
          <p:cNvPr id="158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400" y="3630550"/>
            <a:ext cx="1083300" cy="343800"/>
          </a:xfrm>
          <a:prstGeom prst="rect">
            <a:avLst/>
          </a:prstGeom>
        </p:spPr>
      </p:pic>
      <p:pic>
        <p:nvPicPr>
          <p:cNvPr id="158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637" y="3625787"/>
            <a:ext cx="1092825" cy="353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2572629" y="3738924"/>
            <a:ext cx="746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   José</a:t>
            </a:r>
          </a:p>
        </p:txBody>
      </p:sp>
      <p:pic>
        <p:nvPicPr>
          <p:cNvPr id="158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400" y="3630550"/>
            <a:ext cx="259500" cy="343800"/>
          </a:xfrm>
          <a:prstGeom prst="rect">
            <a:avLst/>
          </a:prstGeom>
        </p:spPr>
      </p:pic>
      <p:pic>
        <p:nvPicPr>
          <p:cNvPr id="158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637" y="3625787"/>
            <a:ext cx="269025" cy="353325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2403125" y="373892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</a:p>
        </p:txBody>
      </p:sp>
      <p:pic>
        <p:nvPicPr>
          <p:cNvPr id="159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900" y="3630550"/>
            <a:ext cx="1083299" cy="343800"/>
          </a:xfrm>
          <a:prstGeom prst="rect">
            <a:avLst/>
          </a:prstGeom>
        </p:spPr>
      </p:pic>
      <p:pic>
        <p:nvPicPr>
          <p:cNvPr id="1591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137" y="3625787"/>
            <a:ext cx="1092824" cy="353325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3697639" y="3738924"/>
            <a:ext cx="8369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   Maria</a:t>
            </a:r>
          </a:p>
        </p:txBody>
      </p:sp>
      <p:pic>
        <p:nvPicPr>
          <p:cNvPr id="159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900" y="3630550"/>
            <a:ext cx="259499" cy="343800"/>
          </a:xfrm>
          <a:prstGeom prst="rect">
            <a:avLst/>
          </a:prstGeom>
        </p:spPr>
      </p:pic>
      <p:pic>
        <p:nvPicPr>
          <p:cNvPr id="1593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137" y="3625787"/>
            <a:ext cx="269024" cy="353325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3562625" y="373892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</a:p>
        </p:txBody>
      </p:sp>
      <p:pic>
        <p:nvPicPr>
          <p:cNvPr id="1594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325" y="2900275"/>
            <a:ext cx="799200" cy="340500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2549050" y="3021432"/>
            <a:ext cx="6172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Índice</a:t>
            </a:r>
          </a:p>
        </p:txBody>
      </p:sp>
      <p:pic>
        <p:nvPicPr>
          <p:cNvPr id="1595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450" y="4278550"/>
            <a:ext cx="799200" cy="340500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2545175" y="4399707"/>
            <a:ext cx="5226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</a:t>
            </a:r>
          </a:p>
        </p:txBody>
      </p:sp>
      <p:pic>
        <p:nvPicPr>
          <p:cNvPr id="1596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150" y="3223750"/>
            <a:ext cx="415500" cy="406800"/>
          </a:xfrm>
          <a:prstGeom prst="rect">
            <a:avLst/>
          </a:prstGeom>
        </p:spPr>
      </p:pic>
      <p:pic>
        <p:nvPicPr>
          <p:cNvPr id="1597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23" y="3258969"/>
            <a:ext cx="384188" cy="376343"/>
          </a:xfrm>
          <a:prstGeom prst="rect">
            <a:avLst/>
          </a:prstGeom>
        </p:spPr>
      </p:pic>
      <p:pic>
        <p:nvPicPr>
          <p:cNvPr id="1598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337" y="3228729"/>
            <a:ext cx="51418" cy="51007"/>
          </a:xfrm>
          <a:prstGeom prst="rect">
            <a:avLst/>
          </a:prstGeom>
        </p:spPr>
      </p:pic>
      <p:pic>
        <p:nvPicPr>
          <p:cNvPr id="1599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650" y="3197650"/>
            <a:ext cx="1209600" cy="432900"/>
          </a:xfrm>
          <a:prstGeom prst="rect">
            <a:avLst/>
          </a:prstGeom>
        </p:spPr>
      </p:pic>
      <p:pic>
        <p:nvPicPr>
          <p:cNvPr id="1600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887" y="3212144"/>
            <a:ext cx="1165317" cy="423168"/>
          </a:xfrm>
          <a:prstGeom prst="rect">
            <a:avLst/>
          </a:prstGeom>
        </p:spPr>
      </p:pic>
      <p:pic>
        <p:nvPicPr>
          <p:cNvPr id="1601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378" y="3197331"/>
            <a:ext cx="55523" cy="39150"/>
          </a:xfrm>
          <a:prstGeom prst="rect">
            <a:avLst/>
          </a:prstGeom>
        </p:spPr>
      </p:pic>
      <p:pic>
        <p:nvPicPr>
          <p:cNvPr id="1602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150" y="3240850"/>
            <a:ext cx="415800" cy="389700"/>
          </a:xfrm>
          <a:prstGeom prst="rect">
            <a:avLst/>
          </a:prstGeom>
        </p:spPr>
      </p:pic>
      <p:pic>
        <p:nvPicPr>
          <p:cNvPr id="1603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387" y="3275168"/>
            <a:ext cx="383626" cy="360143"/>
          </a:xfrm>
          <a:prstGeom prst="rect">
            <a:avLst/>
          </a:prstGeom>
        </p:spPr>
      </p:pic>
      <p:pic>
        <p:nvPicPr>
          <p:cNvPr id="1604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730" y="3245609"/>
            <a:ext cx="51822" cy="50563"/>
          </a:xfrm>
          <a:prstGeom prst="rect">
            <a:avLst/>
          </a:prstGeom>
        </p:spPr>
      </p:pic>
      <p:pic>
        <p:nvPicPr>
          <p:cNvPr id="1605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550" y="3974350"/>
            <a:ext cx="759900" cy="474600"/>
          </a:xfrm>
          <a:prstGeom prst="rect">
            <a:avLst/>
          </a:prstGeom>
        </p:spPr>
      </p:pic>
      <p:pic>
        <p:nvPicPr>
          <p:cNvPr id="1606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787" y="3969587"/>
            <a:ext cx="720952" cy="453851"/>
          </a:xfrm>
          <a:prstGeom prst="rect">
            <a:avLst/>
          </a:prstGeom>
        </p:spPr>
      </p:pic>
      <p:pic>
        <p:nvPicPr>
          <p:cNvPr id="1607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880" y="4400569"/>
            <a:ext cx="54521" cy="45767"/>
          </a:xfrm>
          <a:prstGeom prst="rect">
            <a:avLst/>
          </a:prstGeom>
        </p:spPr>
      </p:pic>
      <p:pic>
        <p:nvPicPr>
          <p:cNvPr id="1608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050" y="3974350"/>
            <a:ext cx="7800" cy="455700"/>
          </a:xfrm>
          <a:prstGeom prst="rect">
            <a:avLst/>
          </a:prstGeom>
        </p:spPr>
      </p:pic>
      <p:pic>
        <p:nvPicPr>
          <p:cNvPr id="1609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287" y="3969587"/>
            <a:ext cx="16346" cy="408083"/>
          </a:xfrm>
          <a:prstGeom prst="rect">
            <a:avLst/>
          </a:prstGeom>
        </p:spPr>
      </p:pic>
      <p:pic>
        <p:nvPicPr>
          <p:cNvPr id="1610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378" y="4367876"/>
            <a:ext cx="40986" cy="53013"/>
          </a:xfrm>
          <a:prstGeom prst="rect">
            <a:avLst/>
          </a:prstGeom>
        </p:spPr>
      </p:pic>
      <p:pic>
        <p:nvPicPr>
          <p:cNvPr id="1611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350" y="3974350"/>
            <a:ext cx="892200" cy="468600"/>
          </a:xfrm>
          <a:prstGeom prst="rect">
            <a:avLst/>
          </a:prstGeom>
        </p:spPr>
      </p:pic>
      <p:pic>
        <p:nvPicPr>
          <p:cNvPr id="1612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183" y="3969587"/>
            <a:ext cx="851129" cy="451551"/>
          </a:xfrm>
          <a:prstGeom prst="rect">
            <a:avLst/>
          </a:prstGeom>
        </p:spPr>
      </p:pic>
      <p:pic>
        <p:nvPicPr>
          <p:cNvPr id="1613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915" y="4397685"/>
            <a:ext cx="55108" cy="43553"/>
          </a:xfrm>
          <a:prstGeom prst="rect">
            <a:avLst/>
          </a:prstGeom>
        </p:spPr>
      </p:pic>
      <p:pic>
        <p:nvPicPr>
          <p:cNvPr id="1614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100" y="3549824"/>
            <a:ext cx="3038274" cy="593275"/>
          </a:xfrm>
          <a:prstGeom prst="rect">
            <a:avLst/>
          </a:prstGeom>
        </p:spPr>
      </p:pic>
      <p:pic>
        <p:nvPicPr>
          <p:cNvPr id="1615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050" y="3549650"/>
            <a:ext cx="4171315" cy="898525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1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1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1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2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2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0519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Percorrendo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2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7"/>
            <a:ext cx="6462600" cy="9615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57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436625" y="1570955"/>
            <a:ext cx="56286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Podemos percorrer e listar todos os elementos de uma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436625" y="1847180"/>
            <a:ext cx="37833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lista através do laço de repetição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2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965674"/>
            <a:ext cx="3505775" cy="912899"/>
          </a:xfrm>
          <a:prstGeom prst="rect">
            <a:avLst/>
          </a:prstGeom>
        </p:spPr>
      </p:pic>
      <p:pic>
        <p:nvPicPr>
          <p:cNvPr id="162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95" y="3154045"/>
            <a:ext cx="4356100" cy="1134745"/>
          </a:xfrm>
          <a:prstGeom prst="rect">
            <a:avLst/>
          </a:prstGeom>
        </p:spPr>
      </p:pic>
      <p:pic>
        <p:nvPicPr>
          <p:cNvPr id="162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25" y="2506296"/>
            <a:ext cx="1675500" cy="3405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867055" y="2627455"/>
            <a:ext cx="873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</a:p>
        </p:txBody>
      </p:sp>
      <p:pic>
        <p:nvPicPr>
          <p:cNvPr id="162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625" y="2506290"/>
            <a:ext cx="1675499" cy="3405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065230" y="2627448"/>
            <a:ext cx="668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</a:p>
        </p:txBody>
      </p:sp>
      <p:pic>
        <p:nvPicPr>
          <p:cNvPr id="162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775" y="3044800"/>
            <a:ext cx="1714800" cy="857399"/>
          </a:xfrm>
          <a:prstGeom prst="rect">
            <a:avLst/>
          </a:prstGeom>
        </p:spPr>
      </p:pic>
      <p:pic>
        <p:nvPicPr>
          <p:cNvPr id="162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850" y="3044825"/>
            <a:ext cx="2705100" cy="13525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2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2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2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3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pic>
        <p:nvPicPr>
          <p:cNvPr id="23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50" y="5763025"/>
            <a:ext cx="8729100" cy="7992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5F47918-CB24-4131-B8F2-5AFE6856CB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1693"/>
            <a:ext cx="9144000" cy="435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006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3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3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3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3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3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30911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Operações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3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250374"/>
            <a:ext cx="7726500" cy="3575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465334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436625" y="1447732"/>
            <a:ext cx="7430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Dentre as operações que podemos utilizar nas listas estão as seguintes: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527149" y="1865385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893825" y="1847783"/>
            <a:ext cx="19964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Concatenação( + )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3712693" y="1847783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3980155" y="1865563"/>
            <a:ext cx="43586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junta os elementos de duas ou mais listas.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1527149" y="2265434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</a:p>
        </p:txBody>
      </p:sp>
      <p:sp>
        <p:nvSpPr>
          <p:cNvPr id="10" name="text 1"/>
          <p:cNvSpPr txBox="1"/>
          <p:nvPr/>
        </p:nvSpPr>
        <p:spPr>
          <a:xfrm>
            <a:off x="1893825" y="2247832"/>
            <a:ext cx="28905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Concatenação Múltipla( * )</a:t>
            </a:r>
          </a:p>
        </p:txBody>
      </p:sp>
      <p:sp>
        <p:nvSpPr>
          <p:cNvPr id="11" name="text 1"/>
          <p:cNvSpPr txBox="1"/>
          <p:nvPr/>
        </p:nvSpPr>
        <p:spPr>
          <a:xfrm>
            <a:off x="4581494" y="2247832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</a:p>
        </p:txBody>
      </p:sp>
      <p:sp>
        <p:nvSpPr>
          <p:cNvPr id="12" name="text 1"/>
          <p:cNvSpPr txBox="1"/>
          <p:nvPr/>
        </p:nvSpPr>
        <p:spPr>
          <a:xfrm>
            <a:off x="4854671" y="2247832"/>
            <a:ext cx="26098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gera várias cópias, assim</a:t>
            </a:r>
          </a:p>
        </p:txBody>
      </p:sp>
      <p:sp>
        <p:nvSpPr>
          <p:cNvPr id="13" name="text 1"/>
          <p:cNvSpPr txBox="1"/>
          <p:nvPr/>
        </p:nvSpPr>
        <p:spPr>
          <a:xfrm>
            <a:off x="1893825" y="2524057"/>
            <a:ext cx="64871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concatenando todos os elementos em uma nova lista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(somente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893825" y="2800282"/>
            <a:ext cx="54127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possível com a multiplicação por um número inteiro)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527149" y="3217935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</a:p>
        </p:txBody>
      </p:sp>
      <p:sp>
        <p:nvSpPr>
          <p:cNvPr id="16" name="text 1"/>
          <p:cNvSpPr txBox="1"/>
          <p:nvPr/>
        </p:nvSpPr>
        <p:spPr>
          <a:xfrm>
            <a:off x="1893825" y="3200332"/>
            <a:ext cx="16332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Existência( in )</a:t>
            </a:r>
          </a:p>
        </p:txBody>
      </p:sp>
      <p:sp>
        <p:nvSpPr>
          <p:cNvPr id="17" name="text 1"/>
          <p:cNvSpPr txBox="1"/>
          <p:nvPr/>
        </p:nvSpPr>
        <p:spPr>
          <a:xfrm>
            <a:off x="3358589" y="3200332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</a:p>
        </p:txBody>
      </p:sp>
      <p:sp>
        <p:nvSpPr>
          <p:cNvPr id="18" name="text 1"/>
          <p:cNvSpPr txBox="1"/>
          <p:nvPr/>
        </p:nvSpPr>
        <p:spPr>
          <a:xfrm>
            <a:off x="3460316" y="3200332"/>
            <a:ext cx="50393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verifica se determinado elemento está contido na</a:t>
            </a:r>
          </a:p>
        </p:txBody>
      </p:sp>
      <p:sp>
        <p:nvSpPr>
          <p:cNvPr id="19" name="text 1"/>
          <p:cNvSpPr txBox="1"/>
          <p:nvPr/>
        </p:nvSpPr>
        <p:spPr>
          <a:xfrm>
            <a:off x="1893825" y="3476557"/>
            <a:ext cx="64452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lista, então retorna uma valor booleano,True caso verdadeiro e</a:t>
            </a:r>
          </a:p>
        </p:txBody>
      </p:sp>
      <p:sp>
        <p:nvSpPr>
          <p:cNvPr id="20" name="text 1"/>
          <p:cNvSpPr txBox="1"/>
          <p:nvPr/>
        </p:nvSpPr>
        <p:spPr>
          <a:xfrm>
            <a:off x="1893825" y="3752782"/>
            <a:ext cx="17360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False caso falso.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3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3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3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4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4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30911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Operações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4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60" y="1683500"/>
            <a:ext cx="5935474" cy="1776500"/>
          </a:xfrm>
          <a:prstGeom prst="rect">
            <a:avLst/>
          </a:prstGeom>
        </p:spPr>
      </p:pic>
      <p:pic>
        <p:nvPicPr>
          <p:cNvPr id="164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05" y="1683385"/>
            <a:ext cx="8113395" cy="2428875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4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4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4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4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4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0017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Tamanho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5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3136799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874" y="1415109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436550" y="1397507"/>
            <a:ext cx="22479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 quisermos saber o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436550" y="1673732"/>
            <a:ext cx="24028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tamanho de uma lista é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436550" y="1949957"/>
            <a:ext cx="25349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possível utilizar a função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1436550" y="2226182"/>
            <a:ext cx="5930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len(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874" y="2643835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1436550" y="2626233"/>
            <a:ext cx="20955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Ela recebe uma lista</a:t>
            </a:r>
          </a:p>
        </p:txBody>
      </p:sp>
      <p:sp>
        <p:nvSpPr>
          <p:cNvPr id="10" name="text 1"/>
          <p:cNvSpPr txBox="1"/>
          <p:nvPr/>
        </p:nvSpPr>
        <p:spPr>
          <a:xfrm>
            <a:off x="1436550" y="2902458"/>
            <a:ext cx="23888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como parâmetro, então</a:t>
            </a:r>
          </a:p>
        </p:txBody>
      </p:sp>
      <p:sp>
        <p:nvSpPr>
          <p:cNvPr id="11" name="text 1"/>
          <p:cNvSpPr txBox="1"/>
          <p:nvPr/>
        </p:nvSpPr>
        <p:spPr>
          <a:xfrm>
            <a:off x="1436550" y="3178683"/>
            <a:ext cx="2185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retorna o valor com o</a:t>
            </a:r>
          </a:p>
        </p:txBody>
      </p:sp>
      <p:sp>
        <p:nvSpPr>
          <p:cNvPr id="12" name="text 1"/>
          <p:cNvSpPr txBox="1"/>
          <p:nvPr/>
        </p:nvSpPr>
        <p:spPr>
          <a:xfrm>
            <a:off x="1436550" y="3454907"/>
            <a:ext cx="17221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número de itens.</a:t>
            </a:r>
          </a:p>
        </p:txBody>
      </p:sp>
      <p:sp>
        <p:nvSpPr>
          <p:cNvPr id="13" name="text 1"/>
          <p:cNvSpPr txBox="1"/>
          <p:nvPr/>
        </p:nvSpPr>
        <p:spPr>
          <a:xfrm>
            <a:off x="1069874" y="3872560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14" name="text 1"/>
          <p:cNvSpPr txBox="1"/>
          <p:nvPr/>
        </p:nvSpPr>
        <p:spPr>
          <a:xfrm>
            <a:off x="1436550" y="3854958"/>
            <a:ext cx="19900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Também é possível</a:t>
            </a:r>
          </a:p>
        </p:txBody>
      </p:sp>
      <p:sp>
        <p:nvSpPr>
          <p:cNvPr id="15" name="text 1"/>
          <p:cNvSpPr txBox="1"/>
          <p:nvPr/>
        </p:nvSpPr>
        <p:spPr>
          <a:xfrm>
            <a:off x="1436550" y="4131183"/>
            <a:ext cx="19291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percorrer uma lista</a:t>
            </a:r>
          </a:p>
        </p:txBody>
      </p:sp>
      <p:sp>
        <p:nvSpPr>
          <p:cNvPr id="16" name="text 1"/>
          <p:cNvSpPr txBox="1"/>
          <p:nvPr/>
        </p:nvSpPr>
        <p:spPr>
          <a:xfrm>
            <a:off x="1436550" y="4407408"/>
            <a:ext cx="25869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utilizando a função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len(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5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075" y="2031237"/>
            <a:ext cx="4127051" cy="2063525"/>
          </a:xfrm>
          <a:prstGeom prst="rect">
            <a:avLst/>
          </a:prstGeom>
        </p:spPr>
      </p:pic>
      <p:pic>
        <p:nvPicPr>
          <p:cNvPr id="165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075" y="2031237"/>
            <a:ext cx="4127050" cy="2063525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5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5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5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5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5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033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5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54864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Métodos, ou funções, são um conjunto de código que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436625" y="1847171"/>
            <a:ext cx="40170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desempenham uma determinada ação.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069949" y="2264822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1436625" y="2247220"/>
            <a:ext cx="56426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auxiliar com determinados tipos de operações, as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1436625" y="2523445"/>
            <a:ext cx="55372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listas em Python possuem um conjunto de métodos já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1436625" y="2799670"/>
            <a:ext cx="30340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pré-definidos pela linguagem.</a:t>
            </a:r>
          </a:p>
        </p:txBody>
      </p:sp>
      <p:sp>
        <p:nvSpPr>
          <p:cNvPr id="10" name="text 1"/>
          <p:cNvSpPr txBox="1"/>
          <p:nvPr/>
        </p:nvSpPr>
        <p:spPr>
          <a:xfrm>
            <a:off x="1069949" y="3217322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11" name="text 1"/>
          <p:cNvSpPr txBox="1"/>
          <p:nvPr/>
        </p:nvSpPr>
        <p:spPr>
          <a:xfrm>
            <a:off x="1436625" y="3199720"/>
            <a:ext cx="57061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Podemos verificar os métodos disponíveis em uma lista</a:t>
            </a:r>
          </a:p>
        </p:txBody>
      </p:sp>
      <p:sp>
        <p:nvSpPr>
          <p:cNvPr id="12" name="text 1"/>
          <p:cNvSpPr txBox="1"/>
          <p:nvPr/>
        </p:nvSpPr>
        <p:spPr>
          <a:xfrm>
            <a:off x="1436625" y="3475945"/>
            <a:ext cx="235459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através da função 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dir( )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6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937" y="3782175"/>
            <a:ext cx="5676124" cy="1216675"/>
          </a:xfrm>
          <a:prstGeom prst="rect">
            <a:avLst/>
          </a:prstGeom>
        </p:spPr>
      </p:pic>
      <p:pic>
        <p:nvPicPr>
          <p:cNvPr id="166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937" y="3782175"/>
            <a:ext cx="5676124" cy="1216675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6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6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6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6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6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033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6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7848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count( )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527149" y="1988597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893825" y="1970995"/>
            <a:ext cx="55626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Através do método count podemos saber a ocorrência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1893825" y="2247220"/>
            <a:ext cx="37553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determinado valor dentro da lista.</a:t>
            </a:r>
          </a:p>
        </p:txBody>
      </p:sp>
      <p:pic>
        <p:nvPicPr>
          <p:cNvPr id="166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950" y="2922250"/>
            <a:ext cx="3668099" cy="1033475"/>
          </a:xfrm>
          <a:prstGeom prst="rect">
            <a:avLst/>
          </a:prstGeom>
        </p:spPr>
      </p:pic>
      <p:pic>
        <p:nvPicPr>
          <p:cNvPr id="167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010" y="2922270"/>
            <a:ext cx="5887720" cy="1659255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7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7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7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7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7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033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7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7721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index( )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527149" y="1988597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893825" y="1970995"/>
            <a:ext cx="53060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Retorna a posição, índice, de um elemento em uma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1893825" y="2247220"/>
            <a:ext cx="4775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lista.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1527149" y="2664872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1893825" y="2647270"/>
            <a:ext cx="53721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Caso se tenha elementos iguais, o método retorna a</a:t>
            </a:r>
          </a:p>
        </p:txBody>
      </p:sp>
      <p:sp>
        <p:nvSpPr>
          <p:cNvPr id="10" name="text 1"/>
          <p:cNvSpPr txBox="1"/>
          <p:nvPr/>
        </p:nvSpPr>
        <p:spPr>
          <a:xfrm>
            <a:off x="1893825" y="2923495"/>
            <a:ext cx="54267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posição da primeira ocorrência  do elemento na lista.</a:t>
            </a:r>
          </a:p>
        </p:txBody>
      </p:sp>
      <p:pic>
        <p:nvPicPr>
          <p:cNvPr id="167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197" y="3421872"/>
            <a:ext cx="3893599" cy="1014050"/>
          </a:xfrm>
          <a:prstGeom prst="rect">
            <a:avLst/>
          </a:prstGeom>
        </p:spPr>
      </p:pic>
      <p:pic>
        <p:nvPicPr>
          <p:cNvPr id="167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570" y="3422015"/>
            <a:ext cx="4995545" cy="1301115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8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8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8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8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8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033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8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25" y="1038000"/>
            <a:ext cx="5234700" cy="8186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43774" y="1252960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210450" y="1235358"/>
            <a:ext cx="46659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Inserindo e deletando elementos de uma lista</a:t>
            </a:r>
          </a:p>
        </p:txBody>
      </p:sp>
      <p:pic>
        <p:nvPicPr>
          <p:cNvPr id="168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250" y="1794424"/>
            <a:ext cx="4684699" cy="3269650"/>
          </a:xfrm>
          <a:prstGeom prst="rect">
            <a:avLst/>
          </a:prstGeom>
        </p:spPr>
      </p:pic>
      <p:pic>
        <p:nvPicPr>
          <p:cNvPr id="168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250" y="1794424"/>
            <a:ext cx="4684699" cy="3269650"/>
          </a:xfrm>
          <a:prstGeom prst="rect">
            <a:avLst/>
          </a:prstGeom>
        </p:spPr>
      </p:pic>
      <p:pic>
        <p:nvPicPr>
          <p:cNvPr id="168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5" y="1987175"/>
            <a:ext cx="262800" cy="262800"/>
          </a:xfrm>
          <a:prstGeom prst="rect">
            <a:avLst/>
          </a:prstGeom>
        </p:spPr>
      </p:pic>
      <p:pic>
        <p:nvPicPr>
          <p:cNvPr id="169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2" y="1982412"/>
            <a:ext cx="272325" cy="27232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6418450" y="20550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9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5" y="1987175"/>
            <a:ext cx="262799" cy="262800"/>
          </a:xfrm>
          <a:prstGeom prst="rect">
            <a:avLst/>
          </a:prstGeom>
        </p:spPr>
      </p:pic>
      <p:pic>
        <p:nvPicPr>
          <p:cNvPr id="169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63" y="1982412"/>
            <a:ext cx="272324" cy="2723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681249" y="20550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9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5" y="1987175"/>
            <a:ext cx="262800" cy="262800"/>
          </a:xfrm>
          <a:prstGeom prst="rect">
            <a:avLst/>
          </a:prstGeom>
        </p:spPr>
      </p:pic>
      <p:pic>
        <p:nvPicPr>
          <p:cNvPr id="1694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2" y="1982412"/>
            <a:ext cx="272325" cy="2723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206850" y="20550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95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5" y="1987175"/>
            <a:ext cx="262800" cy="262800"/>
          </a:xfrm>
          <a:prstGeom prst="rect">
            <a:avLst/>
          </a:prstGeom>
        </p:spPr>
      </p:pic>
      <p:pic>
        <p:nvPicPr>
          <p:cNvPr id="1696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2" y="1982412"/>
            <a:ext cx="272325" cy="2723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6944050" y="20550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97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912" y="2114537"/>
            <a:ext cx="3855675" cy="9525"/>
          </a:xfrm>
          <a:prstGeom prst="rect">
            <a:avLst/>
          </a:prstGeom>
        </p:spPr>
      </p:pic>
      <p:pic>
        <p:nvPicPr>
          <p:cNvPr id="1698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062" y="2098804"/>
            <a:ext cx="52750" cy="40990"/>
          </a:xfrm>
          <a:prstGeom prst="rect">
            <a:avLst/>
          </a:prstGeom>
        </p:spPr>
      </p:pic>
      <p:pic>
        <p:nvPicPr>
          <p:cNvPr id="169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5" y="2444375"/>
            <a:ext cx="262800" cy="262800"/>
          </a:xfrm>
          <a:prstGeom prst="rect">
            <a:avLst/>
          </a:prstGeom>
        </p:spPr>
      </p:pic>
      <p:pic>
        <p:nvPicPr>
          <p:cNvPr id="170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2" y="2439612"/>
            <a:ext cx="272325" cy="2723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418450" y="25122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0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5" y="2444375"/>
            <a:ext cx="262799" cy="262800"/>
          </a:xfrm>
          <a:prstGeom prst="rect">
            <a:avLst/>
          </a:prstGeom>
        </p:spPr>
      </p:pic>
      <p:pic>
        <p:nvPicPr>
          <p:cNvPr id="170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63" y="2439612"/>
            <a:ext cx="272324" cy="272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6681249" y="25122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03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5" y="2444375"/>
            <a:ext cx="262800" cy="262800"/>
          </a:xfrm>
          <a:prstGeom prst="rect">
            <a:avLst/>
          </a:prstGeom>
        </p:spPr>
      </p:pic>
      <p:pic>
        <p:nvPicPr>
          <p:cNvPr id="1704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2" y="2439612"/>
            <a:ext cx="272325" cy="272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7206850" y="25122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8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05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5" y="2444375"/>
            <a:ext cx="262800" cy="262800"/>
          </a:xfrm>
          <a:prstGeom prst="rect">
            <a:avLst/>
          </a:prstGeom>
        </p:spPr>
      </p:pic>
      <p:pic>
        <p:nvPicPr>
          <p:cNvPr id="1706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2" y="2439612"/>
            <a:ext cx="272325" cy="27232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6944050" y="25122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07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25" y="2444375"/>
            <a:ext cx="262799" cy="262800"/>
          </a:xfrm>
          <a:prstGeom prst="rect">
            <a:avLst/>
          </a:prstGeom>
        </p:spPr>
      </p:pic>
      <p:pic>
        <p:nvPicPr>
          <p:cNvPr id="1708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63" y="2439612"/>
            <a:ext cx="272324" cy="272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7469649" y="2512249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09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5" y="2907250"/>
            <a:ext cx="262800" cy="262800"/>
          </a:xfrm>
          <a:prstGeom prst="rect">
            <a:avLst/>
          </a:prstGeom>
        </p:spPr>
      </p:pic>
      <p:pic>
        <p:nvPicPr>
          <p:cNvPr id="1710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2" y="2902487"/>
            <a:ext cx="272325" cy="272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6418450" y="29751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11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5" y="2907250"/>
            <a:ext cx="262799" cy="262800"/>
          </a:xfrm>
          <a:prstGeom prst="rect">
            <a:avLst/>
          </a:prstGeom>
        </p:spPr>
      </p:pic>
      <p:pic>
        <p:nvPicPr>
          <p:cNvPr id="1712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63" y="2902487"/>
            <a:ext cx="272324" cy="272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6681249" y="29751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13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5" y="2907250"/>
            <a:ext cx="262800" cy="262800"/>
          </a:xfrm>
          <a:prstGeom prst="rect">
            <a:avLst/>
          </a:prstGeom>
        </p:spPr>
      </p:pic>
      <p:pic>
        <p:nvPicPr>
          <p:cNvPr id="1714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2" y="2902487"/>
            <a:ext cx="272325" cy="272325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7206850" y="29751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8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15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5" y="2907250"/>
            <a:ext cx="262800" cy="262800"/>
          </a:xfrm>
          <a:prstGeom prst="rect">
            <a:avLst/>
          </a:prstGeom>
        </p:spPr>
      </p:pic>
      <p:pic>
        <p:nvPicPr>
          <p:cNvPr id="1716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2" y="2902487"/>
            <a:ext cx="272325" cy="272325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6944050" y="29751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17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25" y="2907250"/>
            <a:ext cx="262799" cy="262800"/>
          </a:xfrm>
          <a:prstGeom prst="rect">
            <a:avLst/>
          </a:prstGeom>
        </p:spPr>
      </p:pic>
      <p:pic>
        <p:nvPicPr>
          <p:cNvPr id="1718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63" y="2902487"/>
            <a:ext cx="272324" cy="272325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7469649" y="2975124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19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724" y="2907250"/>
            <a:ext cx="407700" cy="262800"/>
          </a:xfrm>
          <a:prstGeom prst="rect">
            <a:avLst/>
          </a:prstGeom>
        </p:spPr>
      </p:pic>
      <p:pic>
        <p:nvPicPr>
          <p:cNvPr id="1720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962" y="2902487"/>
            <a:ext cx="417225" cy="272325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7732450" y="2975124"/>
            <a:ext cx="2469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21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5" y="3526575"/>
            <a:ext cx="262800" cy="262800"/>
          </a:xfrm>
          <a:prstGeom prst="rect">
            <a:avLst/>
          </a:prstGeom>
        </p:spPr>
      </p:pic>
      <p:pic>
        <p:nvPicPr>
          <p:cNvPr id="1722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2" y="3521812"/>
            <a:ext cx="272325" cy="272325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6418450" y="35944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23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5" y="3526575"/>
            <a:ext cx="262799" cy="262800"/>
          </a:xfrm>
          <a:prstGeom prst="rect">
            <a:avLst/>
          </a:prstGeom>
        </p:spPr>
      </p:pic>
      <p:pic>
        <p:nvPicPr>
          <p:cNvPr id="1724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63" y="3521812"/>
            <a:ext cx="272324" cy="272325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6681249" y="35944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25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725" y="3263775"/>
            <a:ext cx="262799" cy="262800"/>
          </a:xfrm>
          <a:prstGeom prst="rect">
            <a:avLst/>
          </a:prstGeom>
        </p:spPr>
      </p:pic>
      <p:pic>
        <p:nvPicPr>
          <p:cNvPr id="1726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63" y="3259012"/>
            <a:ext cx="272324" cy="272325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7075450" y="3331649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8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27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5" y="3526575"/>
            <a:ext cx="262800" cy="262800"/>
          </a:xfrm>
          <a:prstGeom prst="rect">
            <a:avLst/>
          </a:prstGeom>
        </p:spPr>
      </p:pic>
      <p:pic>
        <p:nvPicPr>
          <p:cNvPr id="1728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2" y="3521812"/>
            <a:ext cx="272325" cy="272325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6944050" y="35944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29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5" y="3526575"/>
            <a:ext cx="262800" cy="262800"/>
          </a:xfrm>
          <a:prstGeom prst="rect">
            <a:avLst/>
          </a:prstGeom>
        </p:spPr>
      </p:pic>
      <p:pic>
        <p:nvPicPr>
          <p:cNvPr id="1730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2" y="3521812"/>
            <a:ext cx="272325" cy="272325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7206850" y="35944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31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25" y="3526575"/>
            <a:ext cx="407699" cy="262800"/>
          </a:xfrm>
          <a:prstGeom prst="rect">
            <a:avLst/>
          </a:prstGeom>
        </p:spPr>
      </p:pic>
      <p:pic>
        <p:nvPicPr>
          <p:cNvPr id="1732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63" y="3521812"/>
            <a:ext cx="417224" cy="272325"/>
          </a:xfrm>
          <a:prstGeom prst="rect">
            <a:avLst/>
          </a:prstGeom>
        </p:spPr>
      </p:pic>
      <p:sp>
        <p:nvSpPr>
          <p:cNvPr id="25" name="text 1"/>
          <p:cNvSpPr txBox="1"/>
          <p:nvPr/>
        </p:nvSpPr>
        <p:spPr>
          <a:xfrm>
            <a:off x="7469649" y="3594449"/>
            <a:ext cx="2469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33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5" y="4164550"/>
            <a:ext cx="262800" cy="262800"/>
          </a:xfrm>
          <a:prstGeom prst="rect">
            <a:avLst/>
          </a:prstGeom>
        </p:spPr>
      </p:pic>
      <p:pic>
        <p:nvPicPr>
          <p:cNvPr id="1734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2" y="4159787"/>
            <a:ext cx="272325" cy="272325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6418450" y="42324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35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5" y="4164550"/>
            <a:ext cx="262799" cy="262800"/>
          </a:xfrm>
          <a:prstGeom prst="rect">
            <a:avLst/>
          </a:prstGeom>
        </p:spPr>
      </p:pic>
      <p:pic>
        <p:nvPicPr>
          <p:cNvPr id="1736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63" y="4159787"/>
            <a:ext cx="272324" cy="272325"/>
          </a:xfrm>
          <a:prstGeom prst="rect">
            <a:avLst/>
          </a:prstGeom>
        </p:spPr>
      </p:pic>
      <p:sp>
        <p:nvSpPr>
          <p:cNvPr id="27" name="text 1"/>
          <p:cNvSpPr txBox="1"/>
          <p:nvPr/>
        </p:nvSpPr>
        <p:spPr>
          <a:xfrm>
            <a:off x="6681249" y="42324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37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5" y="4164550"/>
            <a:ext cx="262800" cy="262800"/>
          </a:xfrm>
          <a:prstGeom prst="rect">
            <a:avLst/>
          </a:prstGeom>
        </p:spPr>
      </p:pic>
      <p:pic>
        <p:nvPicPr>
          <p:cNvPr id="1738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2" y="4159787"/>
            <a:ext cx="272325" cy="272325"/>
          </a:xfrm>
          <a:prstGeom prst="rect">
            <a:avLst/>
          </a:prstGeom>
        </p:spPr>
      </p:pic>
      <p:sp>
        <p:nvSpPr>
          <p:cNvPr id="28" name="text 1"/>
          <p:cNvSpPr txBox="1"/>
          <p:nvPr/>
        </p:nvSpPr>
        <p:spPr>
          <a:xfrm>
            <a:off x="6944050" y="42324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39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5" y="4164550"/>
            <a:ext cx="262800" cy="262800"/>
          </a:xfrm>
          <a:prstGeom prst="rect">
            <a:avLst/>
          </a:prstGeom>
        </p:spPr>
      </p:pic>
      <p:pic>
        <p:nvPicPr>
          <p:cNvPr id="1740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2" y="4159787"/>
            <a:ext cx="272325" cy="272325"/>
          </a:xfrm>
          <a:prstGeom prst="rect">
            <a:avLst/>
          </a:prstGeom>
        </p:spPr>
      </p:pic>
      <p:sp>
        <p:nvSpPr>
          <p:cNvPr id="29" name="text 1"/>
          <p:cNvSpPr txBox="1"/>
          <p:nvPr/>
        </p:nvSpPr>
        <p:spPr>
          <a:xfrm>
            <a:off x="7206850" y="42324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41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25" y="3901750"/>
            <a:ext cx="407699" cy="262800"/>
          </a:xfrm>
          <a:prstGeom prst="rect">
            <a:avLst/>
          </a:prstGeom>
        </p:spPr>
      </p:pic>
      <p:pic>
        <p:nvPicPr>
          <p:cNvPr id="1742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63" y="3896987"/>
            <a:ext cx="417224" cy="272325"/>
          </a:xfrm>
          <a:prstGeom prst="rect">
            <a:avLst/>
          </a:prstGeom>
        </p:spPr>
      </p:pic>
      <p:sp>
        <p:nvSpPr>
          <p:cNvPr id="30" name="text 1"/>
          <p:cNvSpPr txBox="1"/>
          <p:nvPr/>
        </p:nvSpPr>
        <p:spPr>
          <a:xfrm>
            <a:off x="7469649" y="3969624"/>
            <a:ext cx="2469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43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875" y="4725075"/>
            <a:ext cx="262800" cy="262800"/>
          </a:xfrm>
          <a:prstGeom prst="rect">
            <a:avLst/>
          </a:prstGeom>
        </p:spPr>
      </p:pic>
      <p:pic>
        <p:nvPicPr>
          <p:cNvPr id="1744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112" y="4720312"/>
            <a:ext cx="272325" cy="272325"/>
          </a:xfrm>
          <a:prstGeom prst="rect">
            <a:avLst/>
          </a:prstGeom>
        </p:spPr>
      </p:pic>
      <p:sp>
        <p:nvSpPr>
          <p:cNvPr id="31" name="text 1"/>
          <p:cNvSpPr txBox="1"/>
          <p:nvPr/>
        </p:nvSpPr>
        <p:spPr>
          <a:xfrm>
            <a:off x="6490600" y="4792950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45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712" y="4462275"/>
            <a:ext cx="262799" cy="262800"/>
          </a:xfrm>
          <a:prstGeom prst="rect">
            <a:avLst/>
          </a:prstGeom>
        </p:spPr>
      </p:pic>
      <p:pic>
        <p:nvPicPr>
          <p:cNvPr id="1746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950" y="4457512"/>
            <a:ext cx="272324" cy="272325"/>
          </a:xfrm>
          <a:prstGeom prst="rect">
            <a:avLst/>
          </a:prstGeom>
        </p:spPr>
      </p:pic>
      <p:sp>
        <p:nvSpPr>
          <p:cNvPr id="32" name="text 1"/>
          <p:cNvSpPr txBox="1"/>
          <p:nvPr/>
        </p:nvSpPr>
        <p:spPr>
          <a:xfrm>
            <a:off x="6633438" y="45301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47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675" y="4725075"/>
            <a:ext cx="262799" cy="262800"/>
          </a:xfrm>
          <a:prstGeom prst="rect">
            <a:avLst/>
          </a:prstGeom>
        </p:spPr>
      </p:pic>
      <p:pic>
        <p:nvPicPr>
          <p:cNvPr id="1748" name="Image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912" y="4720312"/>
            <a:ext cx="272324" cy="272325"/>
          </a:xfrm>
          <a:prstGeom prst="rect">
            <a:avLst/>
          </a:prstGeom>
        </p:spPr>
      </p:pic>
      <p:sp>
        <p:nvSpPr>
          <p:cNvPr id="33" name="text 1"/>
          <p:cNvSpPr txBox="1"/>
          <p:nvPr/>
        </p:nvSpPr>
        <p:spPr>
          <a:xfrm>
            <a:off x="6753400" y="4792950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49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474" y="4725075"/>
            <a:ext cx="262800" cy="262800"/>
          </a:xfrm>
          <a:prstGeom prst="rect">
            <a:avLst/>
          </a:prstGeom>
        </p:spPr>
      </p:pic>
      <p:pic>
        <p:nvPicPr>
          <p:cNvPr id="1750" name="Image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712" y="4720312"/>
            <a:ext cx="272325" cy="272325"/>
          </a:xfrm>
          <a:prstGeom prst="rect">
            <a:avLst/>
          </a:prstGeom>
        </p:spPr>
      </p:pic>
      <p:sp>
        <p:nvSpPr>
          <p:cNvPr id="34" name="text 1"/>
          <p:cNvSpPr txBox="1"/>
          <p:nvPr/>
        </p:nvSpPr>
        <p:spPr>
          <a:xfrm>
            <a:off x="7016200" y="4792950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51" name="Image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187" y="2588762"/>
            <a:ext cx="3636675" cy="9525"/>
          </a:xfrm>
          <a:prstGeom prst="rect">
            <a:avLst/>
          </a:prstGeom>
        </p:spPr>
      </p:pic>
      <p:pic>
        <p:nvPicPr>
          <p:cNvPr id="1752" name="Image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337" y="2573029"/>
            <a:ext cx="52750" cy="40990"/>
          </a:xfrm>
          <a:prstGeom prst="rect">
            <a:avLst/>
          </a:prstGeom>
        </p:spPr>
      </p:pic>
      <p:pic>
        <p:nvPicPr>
          <p:cNvPr id="1753" name="Image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12" y="3099487"/>
            <a:ext cx="3359475" cy="9525"/>
          </a:xfrm>
          <a:prstGeom prst="rect">
            <a:avLst/>
          </a:prstGeom>
        </p:spPr>
      </p:pic>
      <p:pic>
        <p:nvPicPr>
          <p:cNvPr id="1754" name="Image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062" y="3083754"/>
            <a:ext cx="52750" cy="40991"/>
          </a:xfrm>
          <a:prstGeom prst="rect">
            <a:avLst/>
          </a:prstGeom>
        </p:spPr>
      </p:pic>
      <p:pic>
        <p:nvPicPr>
          <p:cNvPr id="1755" name="Image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537" y="3719612"/>
            <a:ext cx="3644175" cy="9525"/>
          </a:xfrm>
          <a:prstGeom prst="rect">
            <a:avLst/>
          </a:prstGeom>
        </p:spPr>
      </p:pic>
      <p:pic>
        <p:nvPicPr>
          <p:cNvPr id="1756" name="Image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187" y="3703879"/>
            <a:ext cx="52750" cy="40990"/>
          </a:xfrm>
          <a:prstGeom prst="rect">
            <a:avLst/>
          </a:prstGeom>
        </p:spPr>
      </p:pic>
      <p:pic>
        <p:nvPicPr>
          <p:cNvPr id="1757" name="Image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187" y="4347037"/>
            <a:ext cx="3870075" cy="9525"/>
          </a:xfrm>
          <a:prstGeom prst="rect">
            <a:avLst/>
          </a:prstGeom>
        </p:spPr>
      </p:pic>
      <p:pic>
        <p:nvPicPr>
          <p:cNvPr id="1758" name="Image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737" y="4331304"/>
            <a:ext cx="52750" cy="40990"/>
          </a:xfrm>
          <a:prstGeom prst="rect">
            <a:avLst/>
          </a:prstGeom>
        </p:spPr>
      </p:pic>
      <p:pic>
        <p:nvPicPr>
          <p:cNvPr id="1759" name="Image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312" y="4828562"/>
            <a:ext cx="4125675" cy="9525"/>
          </a:xfrm>
          <a:prstGeom prst="rect">
            <a:avLst/>
          </a:prstGeom>
        </p:spPr>
      </p:pic>
      <p:pic>
        <p:nvPicPr>
          <p:cNvPr id="1760" name="Image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462" y="4812829"/>
            <a:ext cx="52750" cy="40991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6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76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76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76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76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033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6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11417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Ordenação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527149" y="1864773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893825" y="1847171"/>
            <a:ext cx="605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sort( )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2522937" y="1847171"/>
            <a:ext cx="77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2646381" y="1847171"/>
            <a:ext cx="28778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Ordena de forma crescente.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1527149" y="2140997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</a:p>
        </p:txBody>
      </p:sp>
      <p:sp>
        <p:nvSpPr>
          <p:cNvPr id="10" name="text 1"/>
          <p:cNvSpPr txBox="1"/>
          <p:nvPr/>
        </p:nvSpPr>
        <p:spPr>
          <a:xfrm>
            <a:off x="1893825" y="2123395"/>
            <a:ext cx="20377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sort(reverse = True)</a:t>
            </a:r>
          </a:p>
        </p:txBody>
      </p:sp>
      <p:sp>
        <p:nvSpPr>
          <p:cNvPr id="11" name="text 1"/>
          <p:cNvSpPr txBox="1"/>
          <p:nvPr/>
        </p:nvSpPr>
        <p:spPr>
          <a:xfrm>
            <a:off x="3889289" y="2123395"/>
            <a:ext cx="1422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-</a:t>
            </a:r>
          </a:p>
        </p:txBody>
      </p:sp>
      <p:sp>
        <p:nvSpPr>
          <p:cNvPr id="12" name="text 1"/>
          <p:cNvSpPr txBox="1"/>
          <p:nvPr/>
        </p:nvSpPr>
        <p:spPr>
          <a:xfrm>
            <a:off x="4056852" y="2123395"/>
            <a:ext cx="31343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Ordena de forma decrescente.</a:t>
            </a:r>
          </a:p>
        </p:txBody>
      </p:sp>
      <p:sp>
        <p:nvSpPr>
          <p:cNvPr id="13" name="text 1"/>
          <p:cNvSpPr txBox="1"/>
          <p:nvPr/>
        </p:nvSpPr>
        <p:spPr>
          <a:xfrm>
            <a:off x="1527149" y="2417222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</a:p>
        </p:txBody>
      </p:sp>
      <p:sp>
        <p:nvSpPr>
          <p:cNvPr id="14" name="text 1"/>
          <p:cNvSpPr txBox="1"/>
          <p:nvPr/>
        </p:nvSpPr>
        <p:spPr>
          <a:xfrm>
            <a:off x="1893825" y="2399620"/>
            <a:ext cx="9258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reverse()</a:t>
            </a:r>
          </a:p>
        </p:txBody>
      </p:sp>
      <p:sp>
        <p:nvSpPr>
          <p:cNvPr id="15" name="text 1"/>
          <p:cNvSpPr txBox="1"/>
          <p:nvPr/>
        </p:nvSpPr>
        <p:spPr>
          <a:xfrm>
            <a:off x="2790858" y="2399620"/>
            <a:ext cx="1422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-</a:t>
            </a:r>
          </a:p>
        </p:txBody>
      </p:sp>
      <p:sp>
        <p:nvSpPr>
          <p:cNvPr id="16" name="text 1"/>
          <p:cNvSpPr txBox="1"/>
          <p:nvPr/>
        </p:nvSpPr>
        <p:spPr>
          <a:xfrm>
            <a:off x="2958422" y="2399620"/>
            <a:ext cx="29311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Inverte a ordem dos valores.</a:t>
            </a:r>
          </a:p>
        </p:txBody>
      </p:sp>
      <p:pic>
        <p:nvPicPr>
          <p:cNvPr id="176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0" y="2848875"/>
            <a:ext cx="2818824" cy="2077025"/>
          </a:xfrm>
          <a:prstGeom prst="rect">
            <a:avLst/>
          </a:prstGeom>
        </p:spPr>
      </p:pic>
      <p:pic>
        <p:nvPicPr>
          <p:cNvPr id="176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0" y="2848875"/>
            <a:ext cx="2818824" cy="2077024"/>
          </a:xfrm>
          <a:prstGeom prst="rect">
            <a:avLst/>
          </a:prstGeom>
        </p:spPr>
      </p:pic>
      <p:pic>
        <p:nvPicPr>
          <p:cNvPr id="177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650" y="2848875"/>
            <a:ext cx="3682425" cy="1926100"/>
          </a:xfrm>
          <a:prstGeom prst="rect">
            <a:avLst/>
          </a:prstGeom>
        </p:spPr>
      </p:pic>
      <p:pic>
        <p:nvPicPr>
          <p:cNvPr id="177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650" y="2848874"/>
            <a:ext cx="3682425" cy="1926100"/>
          </a:xfrm>
          <a:prstGeom prst="rect">
            <a:avLst/>
          </a:prstGeom>
        </p:spPr>
      </p:pic>
      <p:pic>
        <p:nvPicPr>
          <p:cNvPr id="177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99" y="2831041"/>
            <a:ext cx="2534400" cy="1960474"/>
          </a:xfrm>
          <a:prstGeom prst="rect">
            <a:avLst/>
          </a:prstGeom>
        </p:spPr>
      </p:pic>
      <p:pic>
        <p:nvPicPr>
          <p:cNvPr id="177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99" y="2831041"/>
            <a:ext cx="2534400" cy="1960474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7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77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77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77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77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5" y="3259882"/>
            <a:ext cx="9096175" cy="633834"/>
          </a:xfrm>
          <a:prstGeom prst="rect">
            <a:avLst/>
          </a:prstGeom>
        </p:spPr>
      </p:pic>
      <p:pic>
        <p:nvPicPr>
          <p:cNvPr id="178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5" y="3259882"/>
            <a:ext cx="9143999" cy="633834"/>
          </a:xfrm>
          <a:prstGeom prst="rect">
            <a:avLst/>
          </a:prstGeom>
        </p:spPr>
      </p:pic>
      <p:pic>
        <p:nvPicPr>
          <p:cNvPr id="178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116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Compreensão de listas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8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1"/>
            <a:ext cx="6462600" cy="11177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51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436625" y="1570949"/>
            <a:ext cx="5665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Maneira compactada de gerar uma lista que obedece a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436625" y="1847174"/>
            <a:ext cx="17360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seguinte sintaxe: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527149" y="2141001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1893825" y="2123399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[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1962405" y="2123399"/>
            <a:ext cx="5651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saída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2479731" y="2123399"/>
            <a:ext cx="1257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|</a:t>
            </a:r>
          </a:p>
        </p:txBody>
      </p:sp>
      <p:sp>
        <p:nvSpPr>
          <p:cNvPr id="10" name="text 1"/>
          <p:cNvSpPr txBox="1"/>
          <p:nvPr/>
        </p:nvSpPr>
        <p:spPr>
          <a:xfrm>
            <a:off x="2636551" y="2123399"/>
            <a:ext cx="17614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laço de repetição</a:t>
            </a:r>
          </a:p>
        </p:txBody>
      </p:sp>
      <p:sp>
        <p:nvSpPr>
          <p:cNvPr id="11" name="text 1"/>
          <p:cNvSpPr txBox="1"/>
          <p:nvPr/>
        </p:nvSpPr>
        <p:spPr>
          <a:xfrm>
            <a:off x="4332091" y="2123399"/>
            <a:ext cx="1257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|</a:t>
            </a:r>
          </a:p>
        </p:txBody>
      </p:sp>
      <p:sp>
        <p:nvSpPr>
          <p:cNvPr id="12" name="text 1"/>
          <p:cNvSpPr txBox="1"/>
          <p:nvPr/>
        </p:nvSpPr>
        <p:spPr>
          <a:xfrm>
            <a:off x="4488911" y="2123399"/>
            <a:ext cx="4394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filtro</a:t>
            </a:r>
          </a:p>
        </p:txBody>
      </p:sp>
      <p:sp>
        <p:nvSpPr>
          <p:cNvPr id="13" name="text 1"/>
          <p:cNvSpPr txBox="1"/>
          <p:nvPr/>
        </p:nvSpPr>
        <p:spPr>
          <a:xfrm>
            <a:off x="4987491" y="2123399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]</a:t>
            </a:r>
          </a:p>
        </p:txBody>
      </p:sp>
      <p:pic>
        <p:nvPicPr>
          <p:cNvPr id="178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012" y="2340712"/>
            <a:ext cx="7465700" cy="1159426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3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3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3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3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3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3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50" y="1373587"/>
            <a:ext cx="6462600" cy="35522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090295" y="1373505"/>
            <a:ext cx="7959725" cy="830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 programa que adicione em uma lista todos os números</a:t>
            </a:r>
          </a:p>
          <a:p>
            <a:pPr marL="0" algn="just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lidos até ser digitado 0. Ao final, exiba o conteúdo da listas, bem como os índices. Utilize a função enumerate para mostrar os indíces.</a:t>
            </a:r>
          </a:p>
        </p:txBody>
      </p:sp>
      <p:sp>
        <p:nvSpPr>
          <p:cNvPr id="12" name="Caixa de Texto 11"/>
          <p:cNvSpPr txBox="1"/>
          <p:nvPr/>
        </p:nvSpPr>
        <p:spPr>
          <a:xfrm>
            <a:off x="979170" y="2272665"/>
            <a:ext cx="75311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algn="just"/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algn="just"/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4. Construa um menu com opções de 1 - Inserir, 2 - Remover, 3 -  Consultar, bem como suas funcionalidades.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3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3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3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3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4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0702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 Zen do Python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790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876408"/>
            <a:ext cx="6463665" cy="24930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Bonito é melhor que feio.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Explícito é melhor que implícito.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Simples é melhor que complexo.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Complexo é melhor que complicado.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Linear é melhor que aninhado.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Esparso é melhor que denso.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Legibilidade conta.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Casos especiais não são especiais o bastante para quebrar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as regras.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4362433"/>
            <a:ext cx="6053455" cy="16617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Ainda que a preticidade vença a pureza.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Erros nunca devem passar silenciosamente.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 menos que sejam explicitamente silenciados.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Diante da ambiguidade, recuse a tentação de adivinhar.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Deveria haver um, e somente um,  modo óbvio de fazer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algo.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6019783"/>
            <a:ext cx="65512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Embora esse modo possa não ser óbvio a princípio a menos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você seja holandês.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25" y="274643"/>
            <a:ext cx="1971775" cy="1966776"/>
          </a:xfrm>
          <a:prstGeom prst="rect">
            <a:avLst/>
          </a:prstGeom>
        </p:spPr>
      </p:pic>
      <p:pic>
        <p:nvPicPr>
          <p:cNvPr id="24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25" y="274644"/>
            <a:ext cx="1971775" cy="19667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4046</Words>
  <Application>Microsoft Office PowerPoint</Application>
  <PresentationFormat>Apresentação na tela (4:3)</PresentationFormat>
  <Paragraphs>743</Paragraphs>
  <Slides>89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89</vt:i4>
      </vt:variant>
    </vt:vector>
  </HeadingPairs>
  <TitlesOfParts>
    <vt:vector size="92" baseType="lpstr">
      <vt:lpstr>Arial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>igor terriaga</cp:lastModifiedBy>
  <cp:revision>55</cp:revision>
  <dcterms:created xsi:type="dcterms:W3CDTF">2019-04-23T23:48:00Z</dcterms:created>
  <dcterms:modified xsi:type="dcterms:W3CDTF">2019-11-07T01:31:56Z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2019-04-23T00:00:00Z</vt:filetime>
  </property>
  <property fmtid="{D5CDD505-2E9C-101B-9397-08002B2CF9AE}" pid="3" name="LastSaved">
    <vt:filetime>2019-04-23T00:00:00Z</vt:filetime>
  </property>
  <property fmtid="{D5CDD505-2E9C-101B-9397-08002B2CF9AE}" pid="4" name="KSOProductBuildVer">
    <vt:lpwstr>1046-11.2.0.8339</vt:lpwstr>
  </property>
</Properties>
</file>